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Raleway"/>
      <p:regular r:id="rId8"/>
      <p:bold r:id="rId9"/>
      <p:italic r:id="rId10"/>
      <p:boldItalic r:id="rId11"/>
    </p:embeddedFont>
    <p:embeddedFont>
      <p:font typeface="Lato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aleway-boldItalic.fntdata"/><Relationship Id="rId10" Type="http://schemas.openxmlformats.org/officeDocument/2006/relationships/font" Target="fonts/Raleway-italic.fntdata"/><Relationship Id="rId13" Type="http://schemas.openxmlformats.org/officeDocument/2006/relationships/font" Target="fonts/Lato-bold.fntdata"/><Relationship Id="rId12" Type="http://schemas.openxmlformats.org/officeDocument/2006/relationships/font" Target="fonts/Lato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aleway-bold.fntdata"/><Relationship Id="rId15" Type="http://schemas.openxmlformats.org/officeDocument/2006/relationships/font" Target="fonts/Lato-boldItalic.fntdata"/><Relationship Id="rId14" Type="http://schemas.openxmlformats.org/officeDocument/2006/relationships/font" Target="fonts/La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Raleway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a13fe1fb32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a13fe1fb32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a13fe1fb32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a13fe1fb32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community.dhis2.org/t/custom-app-name-translations/52399" TargetMode="External"/><Relationship Id="rId4" Type="http://schemas.openxmlformats.org/officeDocument/2006/relationships/hyperlink" Target="https://community.dhis2.org/t/custom-app-name-translations/52399" TargetMode="External"/><Relationship Id="rId11" Type="http://schemas.openxmlformats.org/officeDocument/2006/relationships/hyperlink" Target="https://community.dhis2.org/t/app-platform-import-paths-jsconfig/55964" TargetMode="External"/><Relationship Id="rId10" Type="http://schemas.openxmlformats.org/officeDocument/2006/relationships/hyperlink" Target="https://community.dhis2.org/t/new-proxy-integration-features-in-2-40/52599" TargetMode="External"/><Relationship Id="rId9" Type="http://schemas.openxmlformats.org/officeDocument/2006/relationships/hyperlink" Target="https://community.dhis2.org/t/get-data-from-the-audit-table/55043" TargetMode="External"/><Relationship Id="rId5" Type="http://schemas.openxmlformats.org/officeDocument/2006/relationships/hyperlink" Target="https://community.dhis2.org/t/custom-app-name-translations/52399" TargetMode="External"/><Relationship Id="rId6" Type="http://schemas.openxmlformats.org/officeDocument/2006/relationships/hyperlink" Target="https://community.dhis2.org/t/pass-jest-cla-via-d2-app-scripts-test/51816" TargetMode="External"/><Relationship Id="rId7" Type="http://schemas.openxmlformats.org/officeDocument/2006/relationships/hyperlink" Target="https://community.dhis2.org/t/pass-jest-cla-via-d2-app-scripts-test/51816" TargetMode="External"/><Relationship Id="rId8" Type="http://schemas.openxmlformats.org/officeDocument/2006/relationships/hyperlink" Target="https://community.dhis2.org/t/pass-jest-cla-via-d2-app-scripts-test/51816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community.dhis2.org/t/pdac-app-with-attribute-combos/52189" TargetMode="External"/><Relationship Id="rId4" Type="http://schemas.openxmlformats.org/officeDocument/2006/relationships/hyperlink" Target="https://community.dhis2.org/t/how-to-aggregate-tracker-data/50951" TargetMode="External"/><Relationship Id="rId5" Type="http://schemas.openxmlformats.org/officeDocument/2006/relationships/hyperlink" Target="https://community.dhis2.org/t/program-dataset-connector-pdac/42988/29" TargetMode="External"/><Relationship Id="rId6" Type="http://schemas.openxmlformats.org/officeDocument/2006/relationships/hyperlink" Target="https://community.dhis2.org/t/number-of-program-indicators-in-an-instance-limit/55094" TargetMode="External"/><Relationship Id="rId7" Type="http://schemas.openxmlformats.org/officeDocument/2006/relationships/hyperlink" Target="https://community.dhis2.org/t/can-i-import-written-data-from-a-photo/51589/2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COP Benefits! (2023)</a:t>
            </a:r>
            <a:endParaRPr/>
          </a:p>
        </p:txBody>
      </p:sp>
      <p:sp>
        <p:nvSpPr>
          <p:cNvPr id="87" name="Google Shape;87;p13"/>
          <p:cNvSpPr txBox="1"/>
          <p:nvPr>
            <p:ph idx="1" type="body"/>
          </p:nvPr>
        </p:nvSpPr>
        <p:spPr>
          <a:xfrm>
            <a:off x="729450" y="2078875"/>
            <a:ext cx="7688700" cy="42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Great response rate from the core team and community when asking questions: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3"/>
          <p:cNvSpPr txBox="1"/>
          <p:nvPr>
            <p:ph idx="1" type="body"/>
          </p:nvPr>
        </p:nvSpPr>
        <p:spPr>
          <a:xfrm>
            <a:off x="729450" y="2571750"/>
            <a:ext cx="1568700" cy="73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Custom app name</a:t>
            </a:r>
            <a:br>
              <a:rPr lang="en" u="sng">
                <a:solidFill>
                  <a:schemeClr val="hlink"/>
                </a:solidFill>
                <a:hlinkClick r:id="rId4"/>
              </a:rPr>
            </a:br>
            <a:r>
              <a:rPr lang="en" u="sng">
                <a:solidFill>
                  <a:schemeClr val="hlink"/>
                </a:solidFill>
                <a:hlinkClick r:id="rId5"/>
              </a:rPr>
              <a:t>translations</a:t>
            </a:r>
            <a:endParaRPr/>
          </a:p>
        </p:txBody>
      </p:sp>
      <p:sp>
        <p:nvSpPr>
          <p:cNvPr id="89" name="Google Shape;89;p13"/>
          <p:cNvSpPr txBox="1"/>
          <p:nvPr>
            <p:ph idx="1" type="body"/>
          </p:nvPr>
        </p:nvSpPr>
        <p:spPr>
          <a:xfrm>
            <a:off x="2325825" y="2571750"/>
            <a:ext cx="1568700" cy="73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6"/>
              </a:rPr>
              <a:t>App platform test</a:t>
            </a:r>
            <a:br>
              <a:rPr lang="en" u="sng">
                <a:solidFill>
                  <a:schemeClr val="hlink"/>
                </a:solidFill>
                <a:hlinkClick r:id="rId7"/>
              </a:rPr>
            </a:br>
            <a:r>
              <a:rPr lang="en" u="sng">
                <a:solidFill>
                  <a:schemeClr val="hlink"/>
                </a:solidFill>
                <a:hlinkClick r:id="rId8"/>
              </a:rPr>
              <a:t>command line arguments</a:t>
            </a:r>
            <a:endParaRPr/>
          </a:p>
        </p:txBody>
      </p:sp>
      <p:sp>
        <p:nvSpPr>
          <p:cNvPr id="90" name="Google Shape;90;p13"/>
          <p:cNvSpPr txBox="1"/>
          <p:nvPr>
            <p:ph idx="1" type="body"/>
          </p:nvPr>
        </p:nvSpPr>
        <p:spPr>
          <a:xfrm>
            <a:off x="3922198" y="2571750"/>
            <a:ext cx="1299600" cy="73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9"/>
              </a:rPr>
              <a:t>Audit table info query</a:t>
            </a:r>
            <a:endParaRPr/>
          </a:p>
        </p:txBody>
      </p:sp>
      <p:sp>
        <p:nvSpPr>
          <p:cNvPr id="91" name="Google Shape;91;p13"/>
          <p:cNvSpPr txBox="1"/>
          <p:nvPr>
            <p:ph idx="1" type="body"/>
          </p:nvPr>
        </p:nvSpPr>
        <p:spPr>
          <a:xfrm>
            <a:off x="5406575" y="2571750"/>
            <a:ext cx="1568700" cy="73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10"/>
              </a:rPr>
              <a:t>App platform dynamic proxy</a:t>
            </a:r>
            <a:endParaRPr/>
          </a:p>
        </p:txBody>
      </p:sp>
      <p:sp>
        <p:nvSpPr>
          <p:cNvPr id="92" name="Google Shape;92;p13"/>
          <p:cNvSpPr txBox="1"/>
          <p:nvPr>
            <p:ph idx="1" type="body"/>
          </p:nvPr>
        </p:nvSpPr>
        <p:spPr>
          <a:xfrm>
            <a:off x="6907475" y="2571750"/>
            <a:ext cx="1227300" cy="73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11"/>
              </a:rPr>
              <a:t>App platform import paths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Giving back; COP contributions</a:t>
            </a:r>
            <a:endParaRPr/>
          </a:p>
        </p:txBody>
      </p:sp>
      <p:sp>
        <p:nvSpPr>
          <p:cNvPr id="98" name="Google Shape;98;p14"/>
          <p:cNvSpPr txBox="1"/>
          <p:nvPr>
            <p:ph idx="1" type="body"/>
          </p:nvPr>
        </p:nvSpPr>
        <p:spPr>
          <a:xfrm>
            <a:off x="729450" y="2078875"/>
            <a:ext cx="6676500" cy="295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Great way to support users of existing applications! (Program DataSet Connector)</a:t>
            </a:r>
            <a:endParaRPr/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SzPts val="13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Attribute combos question</a:t>
            </a:r>
            <a:br>
              <a:rPr lang="en"/>
            </a:b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u="sng">
                <a:solidFill>
                  <a:schemeClr val="hlink"/>
                </a:solidFill>
                <a:hlinkClick r:id="rId4"/>
              </a:rPr>
              <a:t>Tracker to aggregate support</a:t>
            </a:r>
            <a:br>
              <a:rPr lang="en"/>
            </a:b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u="sng">
                <a:solidFill>
                  <a:schemeClr val="hlink"/>
                </a:solidFill>
                <a:hlinkClick r:id="rId5"/>
              </a:rPr>
              <a:t>Chats in the original app thread!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Connect with the </a:t>
            </a:r>
            <a:r>
              <a:rPr lang="en"/>
              <a:t>community</a:t>
            </a:r>
            <a:r>
              <a:rPr lang="en"/>
              <a:t> on other issues:</a:t>
            </a:r>
            <a:endParaRPr/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SzPts val="1300"/>
              <a:buChar char="●"/>
            </a:pPr>
            <a:r>
              <a:rPr lang="en" u="sng">
                <a:solidFill>
                  <a:schemeClr val="hlink"/>
                </a:solidFill>
                <a:hlinkClick r:id="rId6"/>
              </a:rPr>
              <a:t>Program indicators limits</a:t>
            </a:r>
            <a:br>
              <a:rPr lang="en"/>
            </a:b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u="sng">
                <a:solidFill>
                  <a:schemeClr val="hlink"/>
                </a:solidFill>
                <a:hlinkClick r:id="rId7"/>
              </a:rPr>
              <a:t>Import data from an image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