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0" r:id="rId2"/>
    <p:sldId id="289" r:id="rId3"/>
    <p:sldId id="329" r:id="rId4"/>
    <p:sldId id="330" r:id="rId5"/>
    <p:sldId id="258" r:id="rId6"/>
    <p:sldId id="259" r:id="rId7"/>
    <p:sldId id="292" r:id="rId8"/>
    <p:sldId id="287" r:id="rId9"/>
    <p:sldId id="318" r:id="rId10"/>
    <p:sldId id="260" r:id="rId11"/>
    <p:sldId id="294" r:id="rId12"/>
    <p:sldId id="295" r:id="rId13"/>
    <p:sldId id="296" r:id="rId14"/>
    <p:sldId id="297" r:id="rId15"/>
    <p:sldId id="298" r:id="rId16"/>
    <p:sldId id="299" r:id="rId17"/>
    <p:sldId id="261" r:id="rId18"/>
    <p:sldId id="300" r:id="rId19"/>
    <p:sldId id="293" r:id="rId20"/>
    <p:sldId id="325" r:id="rId21"/>
    <p:sldId id="302" r:id="rId22"/>
    <p:sldId id="308" r:id="rId23"/>
    <p:sldId id="312" r:id="rId24"/>
    <p:sldId id="313" r:id="rId25"/>
    <p:sldId id="320" r:id="rId26"/>
    <p:sldId id="304" r:id="rId27"/>
    <p:sldId id="306" r:id="rId28"/>
    <p:sldId id="314" r:id="rId29"/>
    <p:sldId id="328" r:id="rId30"/>
    <p:sldId id="309" r:id="rId31"/>
    <p:sldId id="310" r:id="rId32"/>
    <p:sldId id="327" r:id="rId33"/>
    <p:sldId id="32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61B5D-89A7-42E3-A5E1-F42A5A97F0BD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482C-9EF8-4951-B641-CA9D406CD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47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7095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ZA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****Change to demo and put in trainer's guide </a:t>
            </a: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77540" y="2300555"/>
            <a:ext cx="10058400" cy="1143000"/>
          </a:xfrm>
        </p:spPr>
        <p:txBody>
          <a:bodyPr anchor="b"/>
          <a:lstStyle>
            <a:lvl1pPr>
              <a:defRPr sz="19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326CF-9803-4616-A101-9DD57CAD19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9"/>
          <a:stretch/>
        </p:blipFill>
        <p:spPr>
          <a:xfrm>
            <a:off x="4904510" y="5781674"/>
            <a:ext cx="2382983" cy="89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6560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5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1" y="838200"/>
            <a:ext cx="25654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1" y="838200"/>
            <a:ext cx="74930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050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559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14400" y="2247005"/>
            <a:ext cx="10363200" cy="142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14400" y="3661200"/>
            <a:ext cx="10363200" cy="12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73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13802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84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20"/>
            </a:lvl1pPr>
            <a:lvl2pPr marL="435500" indent="0">
              <a:buNone/>
              <a:defRPr sz="1680"/>
            </a:lvl2pPr>
            <a:lvl3pPr marL="871000" indent="0">
              <a:buNone/>
              <a:defRPr sz="1560"/>
            </a:lvl3pPr>
            <a:lvl4pPr marL="1306498" indent="0">
              <a:buNone/>
              <a:defRPr sz="1320"/>
            </a:lvl4pPr>
            <a:lvl5pPr marL="1741998" indent="0">
              <a:buNone/>
              <a:defRPr sz="1320"/>
            </a:lvl5pPr>
            <a:lvl6pPr marL="2177498" indent="0">
              <a:buNone/>
              <a:defRPr sz="1320"/>
            </a:lvl6pPr>
            <a:lvl7pPr marL="2612997" indent="0">
              <a:buNone/>
              <a:defRPr sz="1320"/>
            </a:lvl7pPr>
            <a:lvl8pPr marL="3048498" indent="0">
              <a:buNone/>
              <a:defRPr sz="1320"/>
            </a:lvl8pPr>
            <a:lvl9pPr marL="3483997" indent="0">
              <a:buNone/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030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640"/>
            </a:lvl1pPr>
            <a:lvl2pPr>
              <a:defRPr sz="228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5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00" indent="0">
              <a:buNone/>
              <a:defRPr sz="1920" b="1"/>
            </a:lvl2pPr>
            <a:lvl3pPr marL="871000" indent="0">
              <a:buNone/>
              <a:defRPr sz="1680" b="1"/>
            </a:lvl3pPr>
            <a:lvl4pPr marL="1306498" indent="0">
              <a:buNone/>
              <a:defRPr sz="1560" b="1"/>
            </a:lvl4pPr>
            <a:lvl5pPr marL="1741998" indent="0">
              <a:buNone/>
              <a:defRPr sz="1560" b="1"/>
            </a:lvl5pPr>
            <a:lvl6pPr marL="2177498" indent="0">
              <a:buNone/>
              <a:defRPr sz="1560" b="1"/>
            </a:lvl6pPr>
            <a:lvl7pPr marL="2612997" indent="0">
              <a:buNone/>
              <a:defRPr sz="1560" b="1"/>
            </a:lvl7pPr>
            <a:lvl8pPr marL="3048498" indent="0">
              <a:buNone/>
              <a:defRPr sz="1560" b="1"/>
            </a:lvl8pPr>
            <a:lvl9pPr marL="3483997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6"/>
            <a:ext cx="5386917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280" b="1"/>
            </a:lvl1pPr>
            <a:lvl2pPr marL="435500" indent="0">
              <a:buNone/>
              <a:defRPr sz="1920" b="1"/>
            </a:lvl2pPr>
            <a:lvl3pPr marL="871000" indent="0">
              <a:buNone/>
              <a:defRPr sz="1680" b="1"/>
            </a:lvl3pPr>
            <a:lvl4pPr marL="1306498" indent="0">
              <a:buNone/>
              <a:defRPr sz="1560" b="1"/>
            </a:lvl4pPr>
            <a:lvl5pPr marL="1741998" indent="0">
              <a:buNone/>
              <a:defRPr sz="1560" b="1"/>
            </a:lvl5pPr>
            <a:lvl6pPr marL="2177498" indent="0">
              <a:buNone/>
              <a:defRPr sz="1560" b="1"/>
            </a:lvl6pPr>
            <a:lvl7pPr marL="2612997" indent="0">
              <a:buNone/>
              <a:defRPr sz="1560" b="1"/>
            </a:lvl7pPr>
            <a:lvl8pPr marL="3048498" indent="0">
              <a:buNone/>
              <a:defRPr sz="1560" b="1"/>
            </a:lvl8pPr>
            <a:lvl9pPr marL="3483997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</p:spPr>
        <p:txBody>
          <a:bodyPr/>
          <a:lstStyle>
            <a:lvl1pPr>
              <a:defRPr sz="2280"/>
            </a:lvl1pPr>
            <a:lvl2pPr>
              <a:defRPr sz="1920"/>
            </a:lvl2pPr>
            <a:lvl3pPr>
              <a:defRPr sz="168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90364-BBB4-40DD-8E1F-85A14B533D68}" type="datetimeFigureOut">
              <a:rPr lang="en-US" smtClean="0"/>
              <a:t>22-Jun-20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9EBF7-4809-4C9D-951F-44BC9393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1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6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5"/>
          </a:xfrm>
        </p:spPr>
        <p:txBody>
          <a:bodyPr/>
          <a:lstStyle>
            <a:lvl1pPr>
              <a:defRPr sz="3000"/>
            </a:lvl1pPr>
            <a:lvl2pPr>
              <a:defRPr sz="2640"/>
            </a:lvl2pPr>
            <a:lvl3pPr>
              <a:defRPr sz="228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320"/>
            </a:lvl1pPr>
            <a:lvl2pPr marL="435500" indent="0">
              <a:buNone/>
              <a:defRPr sz="1200"/>
            </a:lvl2pPr>
            <a:lvl3pPr marL="871000" indent="0">
              <a:buNone/>
              <a:defRPr sz="960"/>
            </a:lvl3pPr>
            <a:lvl4pPr marL="1306498" indent="0">
              <a:buNone/>
              <a:defRPr sz="840"/>
            </a:lvl4pPr>
            <a:lvl5pPr marL="1741998" indent="0">
              <a:buNone/>
              <a:defRPr sz="840"/>
            </a:lvl5pPr>
            <a:lvl6pPr marL="2177498" indent="0">
              <a:buNone/>
              <a:defRPr sz="840"/>
            </a:lvl6pPr>
            <a:lvl7pPr marL="2612997" indent="0">
              <a:buNone/>
              <a:defRPr sz="840"/>
            </a:lvl7pPr>
            <a:lvl8pPr marL="3048498" indent="0">
              <a:buNone/>
              <a:defRPr sz="840"/>
            </a:lvl8pPr>
            <a:lvl9pPr marL="3483997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24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4"/>
            <a:ext cx="7315200" cy="566737"/>
          </a:xfrm>
        </p:spPr>
        <p:txBody>
          <a:bodyPr anchor="b"/>
          <a:lstStyle>
            <a:lvl1pPr algn="l">
              <a:defRPr sz="192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35500" indent="0">
              <a:buNone/>
              <a:defRPr sz="2640"/>
            </a:lvl2pPr>
            <a:lvl3pPr marL="871000" indent="0">
              <a:buNone/>
              <a:defRPr sz="2280"/>
            </a:lvl3pPr>
            <a:lvl4pPr marL="1306498" indent="0">
              <a:buNone/>
              <a:defRPr sz="1920"/>
            </a:lvl4pPr>
            <a:lvl5pPr marL="1741998" indent="0">
              <a:buNone/>
              <a:defRPr sz="1920"/>
            </a:lvl5pPr>
            <a:lvl6pPr marL="2177498" indent="0">
              <a:buNone/>
              <a:defRPr sz="1920"/>
            </a:lvl6pPr>
            <a:lvl7pPr marL="2612997" indent="0">
              <a:buNone/>
              <a:defRPr sz="1920"/>
            </a:lvl7pPr>
            <a:lvl8pPr marL="3048498" indent="0">
              <a:buNone/>
              <a:defRPr sz="1920"/>
            </a:lvl8pPr>
            <a:lvl9pPr marL="3483997" indent="0">
              <a:buNone/>
              <a:defRPr sz="192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3"/>
          </a:xfrm>
        </p:spPr>
        <p:txBody>
          <a:bodyPr/>
          <a:lstStyle>
            <a:lvl1pPr marL="0" indent="0">
              <a:buNone/>
              <a:defRPr sz="1320"/>
            </a:lvl1pPr>
            <a:lvl2pPr marL="435500" indent="0">
              <a:buNone/>
              <a:defRPr sz="1200"/>
            </a:lvl2pPr>
            <a:lvl3pPr marL="871000" indent="0">
              <a:buNone/>
              <a:defRPr sz="960"/>
            </a:lvl3pPr>
            <a:lvl4pPr marL="1306498" indent="0">
              <a:buNone/>
              <a:defRPr sz="840"/>
            </a:lvl4pPr>
            <a:lvl5pPr marL="1741998" indent="0">
              <a:buNone/>
              <a:defRPr sz="840"/>
            </a:lvl5pPr>
            <a:lvl6pPr marL="2177498" indent="0">
              <a:buNone/>
              <a:defRPr sz="840"/>
            </a:lvl6pPr>
            <a:lvl7pPr marL="2612997" indent="0">
              <a:buNone/>
              <a:defRPr sz="840"/>
            </a:lvl7pPr>
            <a:lvl8pPr marL="3048498" indent="0">
              <a:buNone/>
              <a:defRPr sz="840"/>
            </a:lvl8pPr>
            <a:lvl9pPr marL="3483997" indent="0">
              <a:buNone/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787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016281" y="850254"/>
            <a:ext cx="10562592" cy="11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281" y="1977368"/>
            <a:ext cx="10565952" cy="41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282" y="6401101"/>
            <a:ext cx="2539860" cy="45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4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91939" y="6401101"/>
            <a:ext cx="913812" cy="45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40">
                <a:solidFill>
                  <a:schemeClr val="bg2"/>
                </a:solidFill>
              </a:defRPr>
            </a:lvl1pPr>
          </a:lstStyle>
          <a:p>
            <a:pPr indent="118530"/>
            <a:endParaRPr lang="en-US"/>
          </a:p>
          <a:p>
            <a:pPr lvl="1">
              <a:buFont typeface="Courier New"/>
              <a:buNone/>
            </a:pPr>
            <a:endParaRPr lang="en-US"/>
          </a:p>
          <a:p>
            <a:pPr lvl="2">
              <a:buFont typeface="Noto Sans Symbols"/>
              <a:buNone/>
            </a:pPr>
            <a:endParaRPr lang="en-US"/>
          </a:p>
          <a:p>
            <a:pPr lvl="3"/>
            <a:endParaRPr lang="en-US"/>
          </a:p>
          <a:p>
            <a:pPr lvl="4">
              <a:buFont typeface="Courier New"/>
              <a:buNone/>
            </a:pPr>
            <a:endParaRPr lang="en-US"/>
          </a:p>
          <a:p>
            <a:pPr lvl="5">
              <a:buFont typeface="Noto Sans Symbols"/>
              <a:buNone/>
            </a:pPr>
            <a:endParaRPr lang="en-US"/>
          </a:p>
          <a:p>
            <a:pPr lvl="6"/>
            <a:endParaRPr lang="en-US"/>
          </a:p>
          <a:p>
            <a:pPr lvl="7">
              <a:buFont typeface="Courier New"/>
              <a:buNone/>
            </a:pPr>
            <a:endParaRPr lang="en-US"/>
          </a:p>
          <a:p>
            <a:pPr lvl="8">
              <a:buFont typeface="Noto Sans Symbols"/>
              <a:buNone/>
            </a:pPr>
            <a:endParaRPr lang="en-US" dirty="0"/>
          </a:p>
        </p:txBody>
      </p:sp>
      <p:pic>
        <p:nvPicPr>
          <p:cNvPr id="1030" name="Picture 6" descr="MN_IFI_A_ENG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1867" y="189115"/>
            <a:ext cx="3695564" cy="40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A0571-13B9-4E0A-984E-E9B02B9FDAE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9"/>
          <a:stretch/>
        </p:blipFill>
        <p:spPr>
          <a:xfrm>
            <a:off x="9773789" y="189115"/>
            <a:ext cx="1966345" cy="73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355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8710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06498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741998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26625" indent="-326625" algn="l" rtl="0" eaLnBrk="1" fontAlgn="base" hangingPunct="1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  <a:ea typeface="+mn-ea"/>
          <a:cs typeface="+mn-cs"/>
        </a:defRPr>
      </a:lvl1pPr>
      <a:lvl2pPr marL="707688" indent="-272188" algn="l" rtl="0" eaLnBrk="1" fontAlgn="base" hangingPunct="1">
        <a:spcBef>
          <a:spcPct val="20000"/>
        </a:spcBef>
        <a:spcAft>
          <a:spcPct val="0"/>
        </a:spcAft>
        <a:buChar char="–"/>
        <a:defRPr sz="2280">
          <a:solidFill>
            <a:schemeClr val="tx1"/>
          </a:solidFill>
          <a:latin typeface="+mn-lt"/>
          <a:ea typeface="+mn-ea"/>
          <a:cs typeface="+mn-cs"/>
        </a:defRPr>
      </a:lvl2pPr>
      <a:lvl3pPr marL="1088749" indent="-217751" algn="l" rtl="0" eaLnBrk="1" fontAlgn="base" hangingPunct="1">
        <a:spcBef>
          <a:spcPct val="20000"/>
        </a:spcBef>
        <a:spcAft>
          <a:spcPct val="0"/>
        </a:spcAft>
        <a:buChar char="•"/>
        <a:defRPr sz="1920">
          <a:solidFill>
            <a:schemeClr val="tx1"/>
          </a:solidFill>
          <a:latin typeface="+mn-lt"/>
          <a:ea typeface="+mn-ea"/>
          <a:cs typeface="+mn-cs"/>
        </a:defRPr>
      </a:lvl3pPr>
      <a:lvl4pPr marL="1524249" indent="-217751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59748" indent="-217751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5pPr>
      <a:lvl6pPr marL="2395247" indent="-217751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6pPr>
      <a:lvl7pPr marL="2830748" indent="-217751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7pPr>
      <a:lvl8pPr marL="3266246" indent="-217751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8pPr>
      <a:lvl9pPr marL="3701746" indent="-217751" algn="l" rtl="0" eaLnBrk="1" fontAlgn="base" hangingPunct="1">
        <a:spcBef>
          <a:spcPct val="20000"/>
        </a:spcBef>
        <a:spcAft>
          <a:spcPct val="0"/>
        </a:spcAft>
        <a:buChar char="»"/>
        <a:defRPr sz="156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35500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71000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06498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41998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77498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612997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3048498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83997" algn="l" defTabSz="43550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y.demos.dhis2.org/dq/dhis-web-dashboard/#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ctrTitle" sz="quarter"/>
          </p:nvPr>
        </p:nvSpPr>
        <p:spPr>
          <a:xfrm>
            <a:off x="1177540" y="2300555"/>
            <a:ext cx="10058400" cy="1143000"/>
          </a:xfrm>
        </p:spPr>
        <p:txBody>
          <a:bodyPr spcFirstLastPara="1" vert="horz" wrap="square" lIns="121900" tIns="60933" rIns="121900" bIns="60933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US" b="0" i="0" u="none" strike="noStrike" cap="none"/>
              <a:t>Data Quality/Validation and Validation rules Notifications</a:t>
            </a:r>
          </a:p>
        </p:txBody>
      </p:sp>
      <p:sp>
        <p:nvSpPr>
          <p:cNvPr id="140" name="Google Shape;140;p20"/>
          <p:cNvSpPr txBox="1">
            <a:spLocks noGrp="1"/>
          </p:cNvSpPr>
          <p:nvPr>
            <p:ph type="subTitle" sz="quarter" idx="1"/>
          </p:nvPr>
        </p:nvSpPr>
        <p:spPr>
          <a:xfrm>
            <a:off x="1177540" y="3429000"/>
            <a:ext cx="10058400" cy="1752600"/>
          </a:xfrm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888888"/>
              </a:buClr>
              <a:buSzPts val="2400"/>
            </a:pPr>
            <a:r>
              <a:rPr lang="en-US" b="0" i="0" u="none" strike="noStrike" cap="none"/>
              <a:t>Part 1 – Building validation rules</a:t>
            </a:r>
          </a:p>
        </p:txBody>
      </p:sp>
    </p:spTree>
    <p:extLst>
      <p:ext uri="{BB962C8B-B14F-4D97-AF65-F5344CB8AC3E}">
        <p14:creationId xmlns:p14="http://schemas.microsoft.com/office/powerpoint/2010/main" val="103159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1" y="1257201"/>
            <a:ext cx="10215377" cy="53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152401" y="84807"/>
            <a:ext cx="6870800" cy="1172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</a:pPr>
            <a:r>
              <a:rPr lang="en-ZA" sz="4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Building Validation Rule 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9696567" y="6023300"/>
            <a:ext cx="722000" cy="569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5524500" y="2905135"/>
            <a:ext cx="3149600" cy="8020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3600"/>
            </a:pPr>
            <a:r>
              <a:rPr lang="en-ZA" sz="48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New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1" name="Google Shape;171;p24"/>
          <p:cNvCxnSpPr>
            <a:stCxn id="169" idx="0"/>
            <a:endCxn id="170" idx="3"/>
          </p:cNvCxnSpPr>
          <p:nvPr/>
        </p:nvCxnSpPr>
        <p:spPr>
          <a:xfrm rot="10800000">
            <a:off x="8673967" y="3306100"/>
            <a:ext cx="1383600" cy="2717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3000" dir="5400000" rotWithShape="0">
              <a:srgbClr val="000000">
                <a:alpha val="34117"/>
              </a:srgbClr>
            </a:outerShdw>
          </a:effectLst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9E69A9-D6F0-40C5-B077-E034565D8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507"/>
          <a:stretch/>
        </p:blipFill>
        <p:spPr>
          <a:xfrm>
            <a:off x="37943" y="217057"/>
            <a:ext cx="8089060" cy="64270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29FA-AEBE-4123-BC85-9A6C7552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7003" y="887848"/>
            <a:ext cx="3863111" cy="5763489"/>
          </a:xfrm>
        </p:spPr>
        <p:txBody>
          <a:bodyPr/>
          <a:lstStyle/>
          <a:p>
            <a:pPr marL="126997" indent="0">
              <a:buNone/>
            </a:pPr>
            <a:r>
              <a:rPr lang="nb-NO" sz="2133" dirty="0"/>
              <a:t> </a:t>
            </a:r>
            <a:r>
              <a:rPr lang="nb-NO" sz="1867" dirty="0"/>
              <a:t>1. Add a name:</a:t>
            </a:r>
          </a:p>
          <a:p>
            <a:pPr marL="126997" indent="0">
              <a:buNone/>
            </a:pPr>
            <a:r>
              <a:rPr lang="nb-NO" sz="1867" b="1" dirty="0"/>
              <a:t>ANC 4 &lt;= ANC 1 – YOUR NAME</a:t>
            </a:r>
          </a:p>
          <a:p>
            <a:pPr marL="126997" indent="0">
              <a:buNone/>
            </a:pPr>
            <a:r>
              <a:rPr lang="nb-NO" sz="1867" dirty="0"/>
              <a:t>2. Add description:</a:t>
            </a:r>
          </a:p>
          <a:p>
            <a:pPr marL="126997" indent="0">
              <a:buNone/>
            </a:pPr>
            <a:r>
              <a:rPr lang="en-US" sz="1867" b="1" dirty="0"/>
              <a:t>ANC4 should not be greater than ANC3.</a:t>
            </a:r>
          </a:p>
          <a:p>
            <a:pPr marL="126997" indent="0">
              <a:buNone/>
            </a:pPr>
            <a:r>
              <a:rPr lang="nb-NO" sz="1867" dirty="0"/>
              <a:t>3. Add instructions:</a:t>
            </a:r>
          </a:p>
          <a:p>
            <a:pPr marL="126997" indent="0">
              <a:buNone/>
            </a:pPr>
            <a:r>
              <a:rPr lang="en-US" sz="1867" b="1" dirty="0"/>
              <a:t>ANC4 should not be greater than ANC1. Please check these two values and correct. </a:t>
            </a:r>
          </a:p>
          <a:p>
            <a:pPr marL="126997" indent="0">
              <a:buNone/>
            </a:pPr>
            <a:r>
              <a:rPr lang="en-US" sz="1867" dirty="0"/>
              <a:t>4. Importance:</a:t>
            </a:r>
          </a:p>
          <a:p>
            <a:pPr marL="126997" indent="0">
              <a:buNone/>
            </a:pPr>
            <a:r>
              <a:rPr lang="nb-NO" sz="1867" b="1" dirty="0"/>
              <a:t>M</a:t>
            </a:r>
            <a:r>
              <a:rPr lang="en-US" sz="1867" b="1" dirty="0" err="1"/>
              <a:t>edium</a:t>
            </a:r>
            <a:r>
              <a:rPr lang="en-US" sz="1867" b="1" dirty="0"/>
              <a:t> </a:t>
            </a:r>
            <a:r>
              <a:rPr lang="en-US" sz="1867" dirty="0"/>
              <a:t>(High for things you know to be wrong or disease outbreak)</a:t>
            </a:r>
          </a:p>
          <a:p>
            <a:pPr marL="126997" indent="0">
              <a:buNone/>
            </a:pPr>
            <a:r>
              <a:rPr lang="en-US" sz="1867" dirty="0"/>
              <a:t>5. Period type:</a:t>
            </a:r>
          </a:p>
          <a:p>
            <a:pPr marL="126997" indent="0">
              <a:buNone/>
            </a:pPr>
            <a:r>
              <a:rPr lang="nb-NO" sz="1867" b="1" dirty="0"/>
              <a:t>M</a:t>
            </a:r>
            <a:r>
              <a:rPr lang="en-US" sz="1867" b="1" dirty="0" err="1"/>
              <a:t>onthly</a:t>
            </a:r>
            <a:r>
              <a:rPr lang="en-US" sz="1867" b="1" dirty="0"/>
              <a:t> </a:t>
            </a:r>
            <a:r>
              <a:rPr lang="en-US" sz="1867" dirty="0"/>
              <a:t>(Should be at least the same as the frequency of</a:t>
            </a:r>
            <a:r>
              <a:rPr lang="en-US" sz="2133" dirty="0"/>
              <a:t> data capture)</a:t>
            </a:r>
          </a:p>
          <a:p>
            <a:pPr>
              <a:buFontTx/>
              <a:buChar char="-"/>
            </a:pPr>
            <a:endParaRPr lang="en-US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AC53B5-7311-4449-B66A-418EEDF99974}"/>
              </a:ext>
            </a:extLst>
          </p:cNvPr>
          <p:cNvCxnSpPr>
            <a:cxnSpLocks/>
          </p:cNvCxnSpPr>
          <p:nvPr/>
        </p:nvCxnSpPr>
        <p:spPr>
          <a:xfrm>
            <a:off x="3885184" y="652326"/>
            <a:ext cx="4241819" cy="8936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C8306D-8371-4D6B-9E8F-8D5ED1EE544D}"/>
              </a:ext>
            </a:extLst>
          </p:cNvPr>
          <p:cNvCxnSpPr>
            <a:cxnSpLocks/>
          </p:cNvCxnSpPr>
          <p:nvPr/>
        </p:nvCxnSpPr>
        <p:spPr>
          <a:xfrm flipV="1">
            <a:off x="4082472" y="2346033"/>
            <a:ext cx="4044531" cy="10009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D9AA99-9B8D-410D-B347-94434A14655E}"/>
              </a:ext>
            </a:extLst>
          </p:cNvPr>
          <p:cNvCxnSpPr>
            <a:cxnSpLocks/>
          </p:cNvCxnSpPr>
          <p:nvPr/>
        </p:nvCxnSpPr>
        <p:spPr>
          <a:xfrm flipV="1">
            <a:off x="4082472" y="3769593"/>
            <a:ext cx="4044531" cy="37752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0BD659-427D-4E46-8D04-A67981C7FDE1}"/>
              </a:ext>
            </a:extLst>
          </p:cNvPr>
          <p:cNvCxnSpPr>
            <a:cxnSpLocks/>
          </p:cNvCxnSpPr>
          <p:nvPr/>
        </p:nvCxnSpPr>
        <p:spPr>
          <a:xfrm flipV="1">
            <a:off x="1579419" y="5038053"/>
            <a:ext cx="6547584" cy="13135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9F8835-AFA9-4C51-BE29-D8D36DC38D97}"/>
              </a:ext>
            </a:extLst>
          </p:cNvPr>
          <p:cNvCxnSpPr>
            <a:cxnSpLocks/>
          </p:cNvCxnSpPr>
          <p:nvPr/>
        </p:nvCxnSpPr>
        <p:spPr>
          <a:xfrm flipV="1">
            <a:off x="1579419" y="6056490"/>
            <a:ext cx="6547584" cy="1491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545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BCBA-93AA-4AB1-A5F3-908A9F0D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Left Side – ANC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EDD65-D45A-48AD-8A86-D467D5DB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581" y="1825625"/>
            <a:ext cx="2773219" cy="4351200"/>
          </a:xfrm>
        </p:spPr>
        <p:txBody>
          <a:bodyPr/>
          <a:lstStyle/>
          <a:p>
            <a:pPr marL="126997" indent="0">
              <a:buNone/>
            </a:pPr>
            <a:r>
              <a:rPr lang="nb-NO" dirty="0"/>
              <a:t>Choose Missing value stratigy</a:t>
            </a:r>
          </a:p>
          <a:p>
            <a:pPr marL="126997" indent="0">
              <a:buNone/>
            </a:pPr>
            <a:endParaRPr lang="nb-NO" dirty="0"/>
          </a:p>
          <a:p>
            <a:pPr marL="126997" indent="0">
              <a:buNone/>
            </a:pPr>
            <a:endParaRPr lang="nb-NO" dirty="0"/>
          </a:p>
          <a:p>
            <a:pPr marL="126997" indent="0">
              <a:buNone/>
            </a:pPr>
            <a:r>
              <a:rPr lang="nb-NO" dirty="0"/>
              <a:t>-&gt; Select Never Skip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16CFA-25E3-48C3-944B-F440E7C74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06" y="1703676"/>
            <a:ext cx="7110439" cy="459509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67DBDA-3C08-4A96-B666-66757B64D3E1}"/>
              </a:ext>
            </a:extLst>
          </p:cNvPr>
          <p:cNvCxnSpPr>
            <a:cxnSpLocks/>
          </p:cNvCxnSpPr>
          <p:nvPr/>
        </p:nvCxnSpPr>
        <p:spPr>
          <a:xfrm flipH="1" flipV="1">
            <a:off x="1706880" y="2438400"/>
            <a:ext cx="6873701" cy="178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32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EA4842-968A-4A0B-ABD8-8DE34150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3" y="1781728"/>
            <a:ext cx="7110439" cy="45950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49BCBA-93AA-4AB1-A5F3-908A9F0D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Left Side – ANC 1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EDD65-D45A-48AD-8A86-D467D5DB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51" y="992473"/>
            <a:ext cx="2773219" cy="4351200"/>
          </a:xfrm>
        </p:spPr>
        <p:txBody>
          <a:bodyPr/>
          <a:lstStyle/>
          <a:p>
            <a:pPr marL="736582" indent="-609585">
              <a:buFont typeface="Arial"/>
              <a:buAutoNum type="arabicPeriod"/>
            </a:pPr>
            <a:r>
              <a:rPr lang="nb-NO" sz="2133" dirty="0"/>
              <a:t>Write ‘ANC 1 visits’ for the description</a:t>
            </a:r>
          </a:p>
          <a:p>
            <a:pPr marL="736582" indent="-609585">
              <a:buAutoNum type="arabicPeriod"/>
            </a:pPr>
            <a:r>
              <a:rPr lang="nb-NO" sz="2133" dirty="0"/>
              <a:t>Search ‘ANC 1</a:t>
            </a:r>
            <a:r>
              <a:rPr lang="en-US" sz="2133" dirty="0"/>
              <a:t>’</a:t>
            </a:r>
          </a:p>
          <a:p>
            <a:pPr marL="736582" indent="-609585">
              <a:buAutoNum type="arabicPeriod"/>
            </a:pPr>
            <a:r>
              <a:rPr lang="nb-NO" sz="2133" dirty="0"/>
              <a:t>Add ANC 1 visits</a:t>
            </a:r>
          </a:p>
          <a:p>
            <a:pPr marL="736582" indent="-609585">
              <a:buAutoNum type="arabicPeriod"/>
            </a:pPr>
            <a:r>
              <a:rPr lang="nb-NO" sz="2133" dirty="0"/>
              <a:t>Check if equation is valid</a:t>
            </a:r>
          </a:p>
          <a:p>
            <a:pPr marL="736582" indent="-609585">
              <a:buAutoNum type="arabicPeriod"/>
            </a:pPr>
            <a:r>
              <a:rPr lang="nb-NO" sz="2133" dirty="0"/>
              <a:t>Save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44575D-1E9D-4D0A-BD14-859107EDC36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6397526" y="2447085"/>
            <a:ext cx="2487861" cy="105881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CD28D38-6AC4-4CE4-8C49-316198A9EBAB}"/>
              </a:ext>
            </a:extLst>
          </p:cNvPr>
          <p:cNvSpPr/>
          <p:nvPr/>
        </p:nvSpPr>
        <p:spPr>
          <a:xfrm>
            <a:off x="589427" y="3583510"/>
            <a:ext cx="2938864" cy="1856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A87EA6-E58B-4C2B-901C-7022921ADB1E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528291" y="2876656"/>
            <a:ext cx="5357096" cy="163520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9369E-68ED-4862-B9AC-6DA59D779170}"/>
              </a:ext>
            </a:extLst>
          </p:cNvPr>
          <p:cNvSpPr/>
          <p:nvPr/>
        </p:nvSpPr>
        <p:spPr>
          <a:xfrm>
            <a:off x="589427" y="5534999"/>
            <a:ext cx="2938864" cy="718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310F2CB-9924-4310-811F-56ECE694542C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3528291" y="3950209"/>
            <a:ext cx="5246260" cy="194380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903FBDC-6749-4D39-9B4D-AC345A41ABC0}"/>
              </a:ext>
            </a:extLst>
          </p:cNvPr>
          <p:cNvCxnSpPr>
            <a:cxnSpLocks/>
          </p:cNvCxnSpPr>
          <p:nvPr/>
        </p:nvCxnSpPr>
        <p:spPr>
          <a:xfrm flipV="1">
            <a:off x="8100902" y="6492876"/>
            <a:ext cx="673649" cy="80185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5D943-A410-4C93-A49C-25C9254CB8FA}"/>
              </a:ext>
            </a:extLst>
          </p:cNvPr>
          <p:cNvSpPr/>
          <p:nvPr/>
        </p:nvSpPr>
        <p:spPr>
          <a:xfrm>
            <a:off x="589426" y="3168075"/>
            <a:ext cx="2938863" cy="368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9968E94-FF92-43A0-BE0A-4A051061EE3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28288" y="1417782"/>
            <a:ext cx="5357099" cy="1934316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3643196-A6E7-48F5-9C13-541AFF3BE2E1}"/>
              </a:ext>
            </a:extLst>
          </p:cNvPr>
          <p:cNvSpPr/>
          <p:nvPr/>
        </p:nvSpPr>
        <p:spPr>
          <a:xfrm>
            <a:off x="4688797" y="3375441"/>
            <a:ext cx="1708728" cy="260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335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3FF9-1EA7-4B31-87D7-FFD91287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Choose Operator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9DDF4-A561-43E2-BECD-37BF35C9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0654" y="1825625"/>
            <a:ext cx="3131127" cy="4351200"/>
          </a:xfrm>
        </p:spPr>
        <p:txBody>
          <a:bodyPr/>
          <a:lstStyle/>
          <a:p>
            <a:pPr marL="126997" indent="0">
              <a:buNone/>
            </a:pPr>
            <a:r>
              <a:rPr lang="nb-NO" dirty="0"/>
              <a:t>1. Select ‘</a:t>
            </a:r>
            <a:r>
              <a:rPr lang="en-US" dirty="0"/>
              <a:t>Greater than or equal to’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ED9A0-4170-47BB-8710-49B009D98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87" y="1690726"/>
            <a:ext cx="7861819" cy="406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BCBA-93AA-4AB1-A5F3-908A9F0D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Right Side – ANC 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EDD65-D45A-48AD-8A86-D467D5DB5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51" y="992473"/>
            <a:ext cx="2773219" cy="4351200"/>
          </a:xfrm>
        </p:spPr>
        <p:txBody>
          <a:bodyPr/>
          <a:lstStyle/>
          <a:p>
            <a:pPr marL="736582" indent="-609585">
              <a:buFont typeface="Arial"/>
              <a:buAutoNum type="arabicPeriod"/>
            </a:pPr>
            <a:r>
              <a:rPr lang="nb-NO" sz="2133" dirty="0"/>
              <a:t>Write ‘ANC 4 visits’ for the description</a:t>
            </a:r>
          </a:p>
          <a:p>
            <a:pPr marL="736582" indent="-609585">
              <a:buAutoNum type="arabicPeriod"/>
            </a:pPr>
            <a:r>
              <a:rPr lang="nb-NO" sz="2133" dirty="0"/>
              <a:t>Search ANC 4 visits</a:t>
            </a:r>
          </a:p>
          <a:p>
            <a:pPr marL="736582" indent="-609585">
              <a:buAutoNum type="arabicPeriod"/>
            </a:pPr>
            <a:r>
              <a:rPr lang="nb-NO" sz="2133" dirty="0"/>
              <a:t>Add ANC 4 visits</a:t>
            </a:r>
          </a:p>
          <a:p>
            <a:pPr marL="736582" indent="-609585">
              <a:buAutoNum type="arabicPeriod"/>
            </a:pPr>
            <a:r>
              <a:rPr lang="nb-NO" sz="2133" dirty="0"/>
              <a:t>Equation is valid</a:t>
            </a:r>
          </a:p>
          <a:p>
            <a:pPr marL="736582" indent="-609585">
              <a:buAutoNum type="arabicPeriod"/>
            </a:pPr>
            <a:r>
              <a:rPr lang="nb-NO" sz="2133" dirty="0"/>
              <a:t>Save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28D38-6AC4-4CE4-8C49-316198A9EBAB}"/>
              </a:ext>
            </a:extLst>
          </p:cNvPr>
          <p:cNvSpPr/>
          <p:nvPr/>
        </p:nvSpPr>
        <p:spPr>
          <a:xfrm>
            <a:off x="589427" y="3482560"/>
            <a:ext cx="2938864" cy="19576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 dirty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9369E-68ED-4862-B9AC-6DA59D779170}"/>
              </a:ext>
            </a:extLst>
          </p:cNvPr>
          <p:cNvSpPr/>
          <p:nvPr/>
        </p:nvSpPr>
        <p:spPr>
          <a:xfrm>
            <a:off x="589427" y="5534999"/>
            <a:ext cx="2938864" cy="7180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55D943-A410-4C93-A49C-25C9254CB8FA}"/>
              </a:ext>
            </a:extLst>
          </p:cNvPr>
          <p:cNvSpPr/>
          <p:nvPr/>
        </p:nvSpPr>
        <p:spPr>
          <a:xfrm>
            <a:off x="589426" y="3114515"/>
            <a:ext cx="2938863" cy="368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643196-A6E7-48F5-9C13-541AFF3BE2E1}"/>
              </a:ext>
            </a:extLst>
          </p:cNvPr>
          <p:cNvSpPr/>
          <p:nvPr/>
        </p:nvSpPr>
        <p:spPr>
          <a:xfrm>
            <a:off x="4642851" y="3229454"/>
            <a:ext cx="1708728" cy="260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ln w="0"/>
              <a:solidFill>
                <a:srgbClr val="BBE0E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70520-AE58-4ECA-AD60-DEE9200C2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49" y="1417781"/>
            <a:ext cx="6440099" cy="55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BAA5-3A6A-45CB-A161-20DAAC00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281" y="850254"/>
            <a:ext cx="10562592" cy="464617"/>
          </a:xfrm>
        </p:spPr>
        <p:txBody>
          <a:bodyPr/>
          <a:lstStyle/>
          <a:p>
            <a:r>
              <a:rPr lang="nb-NO" dirty="0"/>
              <a:t>Save the validation rule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BE80A-4637-4CE4-B9E3-8DD727D79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4851225"/>
            <a:ext cx="10515600" cy="1854375"/>
          </a:xfrm>
        </p:spPr>
        <p:txBody>
          <a:bodyPr/>
          <a:lstStyle/>
          <a:p>
            <a:r>
              <a:rPr lang="nb-NO" sz="1867" dirty="0"/>
              <a:t>Org. Unit levels – Sets the level that the validation rule will run for. Nothing selected means that it will run for the org unit level for which the data was captured.</a:t>
            </a:r>
          </a:p>
          <a:p>
            <a:r>
              <a:rPr lang="nb-NO" sz="1867" dirty="0"/>
              <a:t>Skip this rule during form validation will not notify the user during data capture if the rule is triggered</a:t>
            </a:r>
          </a:p>
          <a:p>
            <a:r>
              <a:rPr lang="nb-NO" sz="1867" dirty="0"/>
              <a:t>Save</a:t>
            </a:r>
            <a:endParaRPr lang="en-US" sz="18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413BF3-2AC2-413D-B957-C75C5741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871"/>
            <a:ext cx="12192000" cy="360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285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156595" y="747821"/>
            <a:ext cx="8573547" cy="99153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ZA" sz="4267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Creating Validation Rules &amp; Group</a:t>
            </a:r>
            <a:endParaRPr sz="44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5"/>
          <p:cNvSpPr txBox="1">
            <a:spLocks noGrp="1"/>
          </p:cNvSpPr>
          <p:nvPr>
            <p:ph idx="1"/>
          </p:nvPr>
        </p:nvSpPr>
        <p:spPr>
          <a:xfrm>
            <a:off x="156596" y="1817580"/>
            <a:ext cx="11800513" cy="47929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</a:t>
            </a:r>
            <a:r>
              <a:rPr lang="en-ZA" sz="37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created</a:t>
            </a: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set of validation rules, you need to put them in groups e.g. malaria for ease of analysis</a:t>
            </a: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group is what you will select in your </a:t>
            </a:r>
            <a:r>
              <a:rPr lang="en-Z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 Rule Analysis</a:t>
            </a: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output will test </a:t>
            </a:r>
            <a:r>
              <a:rPr lang="en-ZA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rule in the Group</a:t>
            </a: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show you </a:t>
            </a:r>
            <a:r>
              <a:rPr lang="en-ZA" sz="3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TIME </a:t>
            </a:r>
            <a:r>
              <a:rPr lang="en-ZA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rule was violated within your specified time and place!</a:t>
            </a:r>
            <a:endParaRPr sz="26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9E8B6-64E5-4C4B-8947-CAFA220C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0819"/>
            <a:ext cx="8746836" cy="1023724"/>
          </a:xfrm>
        </p:spPr>
        <p:txBody>
          <a:bodyPr/>
          <a:lstStyle/>
          <a:p>
            <a:r>
              <a:rPr lang="nb-NO" dirty="0"/>
              <a:t>Making the validation rule group: ANC – YOUR NAME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8CE90-5444-4D5D-8948-7D8FFCAC2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E4F62-5984-49F8-B16A-AE5BA014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488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605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7EFC9-3175-4088-A0DD-A0AA8B5DD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Predictors in Validation Rules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B3864-1C07-4818-8B15-065512C6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predictor is a value calculated from previously reported values. </a:t>
            </a:r>
          </a:p>
          <a:p>
            <a:pPr lvl="1"/>
            <a:r>
              <a:rPr lang="en-US" dirty="0"/>
              <a:t>EX: Average Malaria incidence over the last 6 months. </a:t>
            </a:r>
          </a:p>
          <a:p>
            <a:pPr lvl="1"/>
            <a:r>
              <a:rPr lang="en-US" dirty="0"/>
              <a:t>EX: Average monthly ART consumption over the last 3 months.</a:t>
            </a:r>
          </a:p>
          <a:p>
            <a:pPr lvl="1"/>
            <a:r>
              <a:rPr lang="en-US" dirty="0"/>
              <a:t>EX: Average ANC 1 Visits with 3 standard deviation for the last 12 months – ANC 1 Outlier Threshold</a:t>
            </a:r>
          </a:p>
          <a:p>
            <a:pPr lvl="1"/>
            <a:r>
              <a:rPr lang="en-US" dirty="0"/>
              <a:t>If this value is 0 then count 1 – Count the number of facilities that reported some value. </a:t>
            </a:r>
          </a:p>
          <a:p>
            <a:pPr marL="761981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3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4A1F-BC67-4C6D-A37E-D6519D5B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Objectives – Bring DQ to the user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85036-83C2-439B-A9DA-7193D0B6B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6582" indent="-609585">
              <a:buFont typeface="+mj-lt"/>
              <a:buAutoNum type="arabicPeriod"/>
            </a:pPr>
            <a:r>
              <a:rPr lang="en-US" sz="3200" dirty="0"/>
              <a:t>Understand the </a:t>
            </a:r>
            <a:r>
              <a:rPr lang="en-US" sz="3200" b="1" dirty="0"/>
              <a:t>logic</a:t>
            </a:r>
            <a:r>
              <a:rPr lang="en-US" sz="3200" dirty="0"/>
              <a:t> behind validation rules</a:t>
            </a:r>
          </a:p>
          <a:p>
            <a:pPr marL="736582" indent="-609585">
              <a:buFont typeface="+mj-lt"/>
              <a:buAutoNum type="arabicPeriod"/>
            </a:pPr>
            <a:r>
              <a:rPr lang="en-US" sz="3200" dirty="0"/>
              <a:t>Know how to </a:t>
            </a:r>
            <a:r>
              <a:rPr lang="en-US" sz="3200" b="1" dirty="0"/>
              <a:t>build</a:t>
            </a:r>
            <a:r>
              <a:rPr lang="en-US" sz="3200" dirty="0"/>
              <a:t> validation rules</a:t>
            </a:r>
          </a:p>
          <a:p>
            <a:pPr marL="736582" indent="-609585">
              <a:buFont typeface="+mj-lt"/>
              <a:buAutoNum type="arabicPeriod"/>
            </a:pPr>
            <a:r>
              <a:rPr lang="en-ZA" sz="3200" dirty="0"/>
              <a:t>Incorporate </a:t>
            </a:r>
            <a:r>
              <a:rPr lang="en-ZA" sz="3200" b="1" dirty="0"/>
              <a:t>predictors</a:t>
            </a:r>
            <a:r>
              <a:rPr lang="en-ZA" sz="3200" dirty="0"/>
              <a:t> into your validation rules</a:t>
            </a:r>
          </a:p>
          <a:p>
            <a:pPr marL="126997" inden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21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529E8-73FA-4AC2-B3A3-918B14B63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Warning!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D012C-AA99-40E3-A7CE-1317B1D2F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Predictors are a scheduled job that consume a lot of server resources when run. </a:t>
            </a:r>
          </a:p>
          <a:p>
            <a:pPr lvl="1"/>
            <a:r>
              <a:rPr lang="en-US" dirty="0"/>
              <a:t>Do not run predictors during peak server usage hours</a:t>
            </a:r>
          </a:p>
          <a:p>
            <a:pPr lvl="1"/>
            <a:r>
              <a:rPr lang="en-US" dirty="0"/>
              <a:t>Do not use predictors is you have any serve issues at all. </a:t>
            </a:r>
          </a:p>
          <a:p>
            <a:pPr lvl="1"/>
            <a:r>
              <a:rPr lang="en-US" dirty="0"/>
              <a:t>Do not use predictors if you have limited storage, CPUs, or ram. </a:t>
            </a:r>
          </a:p>
        </p:txBody>
      </p:sp>
    </p:spTree>
    <p:extLst>
      <p:ext uri="{BB962C8B-B14F-4D97-AF65-F5344CB8AC3E}">
        <p14:creationId xmlns:p14="http://schemas.microsoft.com/office/powerpoint/2010/main" val="4156217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CEF61-7954-4B5B-86BE-2CE9006C8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How to make a pridictor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41603-AF4E-4F2D-A242-11B8A3594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6582" indent="-609585">
              <a:buFont typeface="+mj-lt"/>
              <a:buAutoNum type="arabicPeriod"/>
            </a:pPr>
            <a:r>
              <a:rPr lang="nb-NO" dirty="0"/>
              <a:t>Make a data element to store the pridicted value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Make the pridictor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Put the pridictor in a pridictor group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Schedule the pridictor group to run</a:t>
            </a:r>
          </a:p>
          <a:p>
            <a:pPr marL="736582" indent="-609585">
              <a:buFont typeface="+mj-lt"/>
              <a:buAutoNum type="arabicPeriod"/>
            </a:pPr>
            <a:r>
              <a:rPr lang="nb-NO"/>
              <a:t>Put the pridictor in a validation rule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A86C3-20B2-4252-9725-E4034C3D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02" y="526724"/>
            <a:ext cx="6290113" cy="1325600"/>
          </a:xfrm>
        </p:spPr>
        <p:txBody>
          <a:bodyPr/>
          <a:lstStyle/>
          <a:p>
            <a:r>
              <a:rPr lang="nb-NO" dirty="0"/>
              <a:t>Create outlier threshold data element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9BF7-4A91-435A-8FB1-B00E5F50E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52324"/>
            <a:ext cx="6085431" cy="4351200"/>
          </a:xfrm>
        </p:spPr>
        <p:txBody>
          <a:bodyPr/>
          <a:lstStyle/>
          <a:p>
            <a:r>
              <a:rPr lang="nb-NO" dirty="0"/>
              <a:t>Name – </a:t>
            </a:r>
            <a:r>
              <a:rPr lang="nb-NO" b="1" dirty="0"/>
              <a:t>ANC 1 Outlier Threshold – *Your Name*</a:t>
            </a:r>
          </a:p>
          <a:p>
            <a:r>
              <a:rPr lang="nb-NO" dirty="0"/>
              <a:t>Short name – Same</a:t>
            </a:r>
          </a:p>
          <a:p>
            <a:r>
              <a:rPr lang="nb-NO" dirty="0"/>
              <a:t>Domain type – Aggregate</a:t>
            </a:r>
          </a:p>
          <a:p>
            <a:r>
              <a:rPr lang="nb-NO" dirty="0"/>
              <a:t>Value type – Number</a:t>
            </a:r>
          </a:p>
          <a:p>
            <a:r>
              <a:rPr lang="nb-NO" dirty="0"/>
              <a:t>Aggregation type - Sum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775BB-EF27-4CC2-B29D-F87A9B992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6176"/>
          <a:stretch/>
        </p:blipFill>
        <p:spPr>
          <a:xfrm>
            <a:off x="7316597" y="0"/>
            <a:ext cx="487540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04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754B5-DFB0-4DD9-A556-FF987483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00025"/>
            <a:ext cx="3059679" cy="1325600"/>
          </a:xfrm>
        </p:spPr>
        <p:txBody>
          <a:bodyPr/>
          <a:lstStyle/>
          <a:p>
            <a:r>
              <a:rPr lang="nb-NO" dirty="0"/>
              <a:t>Make the predictor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496C-E61B-4006-BD49-7ED2F63CE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2935089" cy="4351200"/>
          </a:xfrm>
        </p:spPr>
        <p:txBody>
          <a:bodyPr/>
          <a:lstStyle/>
          <a:p>
            <a:pPr marL="736582" indent="-609585">
              <a:buFont typeface="+mj-lt"/>
              <a:buAutoNum type="arabicPeriod"/>
            </a:pPr>
            <a:r>
              <a:rPr lang="nb-NO" dirty="0"/>
              <a:t>Name – </a:t>
            </a:r>
            <a:r>
              <a:rPr lang="nb-NO" b="1" dirty="0"/>
              <a:t>ANC 1 Outlier Threshold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Define output DE – </a:t>
            </a:r>
            <a:r>
              <a:rPr lang="nb-NO" b="1" dirty="0"/>
              <a:t>ANC 1 Outlier Threshold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Select Org unit level - </a:t>
            </a:r>
            <a:r>
              <a:rPr lang="nb-NO" b="1" dirty="0"/>
              <a:t>Facility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1B118-4B34-4ABF-9F8E-03AC2A06B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491" y="1069037"/>
            <a:ext cx="8147912" cy="5054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361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963B-720F-4EF4-893B-D078E9A1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500025"/>
            <a:ext cx="3149825" cy="1325600"/>
          </a:xfrm>
        </p:spPr>
        <p:txBody>
          <a:bodyPr/>
          <a:lstStyle/>
          <a:p>
            <a:r>
              <a:rPr lang="nb-NO" dirty="0"/>
              <a:t>Define generator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FD9A-0F9E-44BB-A008-C2F77C92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149825" cy="4351200"/>
          </a:xfrm>
        </p:spPr>
        <p:txBody>
          <a:bodyPr/>
          <a:lstStyle/>
          <a:p>
            <a:pPr marL="736582" indent="-609585">
              <a:buFont typeface="+mj-lt"/>
              <a:buAutoNum type="arabicPeriod"/>
            </a:pPr>
            <a:r>
              <a:rPr lang="nb-NO" dirty="0"/>
              <a:t>Select missing value stratigy: Skip if all values are missing. </a:t>
            </a:r>
            <a:endParaRPr lang="nb-NO" b="1" dirty="0"/>
          </a:p>
          <a:p>
            <a:pPr>
              <a:buFontTx/>
              <a:buChar char="-"/>
            </a:pPr>
            <a:r>
              <a:rPr lang="nb-NO" sz="2133" b="1" dirty="0"/>
              <a:t>Default is skip is any is missing? </a:t>
            </a:r>
            <a:r>
              <a:rPr lang="nb-NO" sz="2133" dirty="0"/>
              <a:t>Is this good for this? </a:t>
            </a:r>
          </a:p>
          <a:p>
            <a:pPr>
              <a:buFontTx/>
              <a:buChar char="-"/>
            </a:pPr>
            <a:r>
              <a:rPr lang="nb-NO" sz="2133" dirty="0"/>
              <a:t>No, we want the caluclation even if there are missing values.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70F619-C7DA-4313-AEB8-A1D24A40D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770" y="1327400"/>
            <a:ext cx="6847596" cy="48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2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963B-720F-4EF4-893B-D078E9A1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3149825" cy="1325600"/>
          </a:xfrm>
        </p:spPr>
        <p:txBody>
          <a:bodyPr/>
          <a:lstStyle/>
          <a:p>
            <a:r>
              <a:rPr lang="nb-NO" dirty="0"/>
              <a:t>Define generator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FD9A-0F9E-44BB-A008-C2F77C923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149825" cy="4351200"/>
          </a:xfrm>
        </p:spPr>
        <p:txBody>
          <a:bodyPr/>
          <a:lstStyle/>
          <a:p>
            <a:pPr marL="126997" indent="0">
              <a:buNone/>
            </a:pPr>
            <a:r>
              <a:rPr lang="nb-NO" dirty="0"/>
              <a:t>2. Name – </a:t>
            </a:r>
            <a:r>
              <a:rPr lang="nb-NO" b="1" dirty="0"/>
              <a:t>ANC 1 Outlier Threshold</a:t>
            </a:r>
          </a:p>
          <a:p>
            <a:pPr marL="126997" indent="0">
              <a:buNone/>
            </a:pPr>
            <a:r>
              <a:rPr lang="nb-NO" dirty="0"/>
              <a:t>2. Formula – </a:t>
            </a:r>
            <a:r>
              <a:rPr lang="en-US" b="1" dirty="0"/>
              <a:t>avg(ANC1 UID) + (3 * STDDEV(ANC1 UID))</a:t>
            </a:r>
            <a:endParaRPr lang="nb-NO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F7C9C-712B-4B00-B7E2-2C08D1D8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172" y="1177623"/>
            <a:ext cx="6739608" cy="479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158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2A33-3D1F-41EB-9E4A-42CD81EB9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Other fuctions for predictors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50093-DA51-4154-9DF8-C1482450A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667" y="1690725"/>
            <a:ext cx="6394141" cy="4351200"/>
          </a:xfrm>
        </p:spPr>
        <p:txBody>
          <a:bodyPr/>
          <a:lstStyle/>
          <a:p>
            <a:pPr marL="126997" indent="0">
              <a:buNone/>
            </a:pPr>
            <a:r>
              <a:rPr lang="nb-NO" dirty="0"/>
              <a:t>BE AWARE: the functions are case sensitivie. </a:t>
            </a:r>
          </a:p>
          <a:p>
            <a:pPr marL="126997" indent="0">
              <a:buNone/>
            </a:pPr>
            <a:endParaRPr lang="nb-NO" dirty="0"/>
          </a:p>
          <a:p>
            <a:pPr marL="126997" indent="0">
              <a:buNone/>
            </a:pPr>
            <a:r>
              <a:rPr lang="nb-NO" dirty="0"/>
              <a:t>THEY MUST BE IN LOWER CASE/SMALL LETTERS</a:t>
            </a:r>
          </a:p>
          <a:p>
            <a:pPr marL="126997" indent="0">
              <a:buNone/>
            </a:pPr>
            <a:endParaRPr lang="nb-NO" dirty="0"/>
          </a:p>
          <a:p>
            <a:pPr marL="126997" indent="0">
              <a:buNone/>
            </a:pPr>
            <a:r>
              <a:rPr lang="nb-NO" dirty="0"/>
              <a:t>EX: avg, count, max, median, min, stddev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E16BD3-A9AD-4CAC-9E1F-C5AEBDD86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43207"/>
            <a:ext cx="4353451" cy="498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127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E163-6A1B-4D58-9364-F8E3B4B6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Define couts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AA902-5387-4B17-A54A-4539F9640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584736" cy="4351200"/>
          </a:xfrm>
        </p:spPr>
        <p:txBody>
          <a:bodyPr/>
          <a:lstStyle/>
          <a:p>
            <a:r>
              <a:rPr lang="nb-NO" dirty="0"/>
              <a:t>Sequential sample count – 12</a:t>
            </a:r>
          </a:p>
          <a:p>
            <a:r>
              <a:rPr lang="nb-NO" dirty="0"/>
              <a:t>Annual sample count 0</a:t>
            </a:r>
          </a:p>
          <a:p>
            <a:r>
              <a:rPr lang="nb-NO" dirty="0"/>
              <a:t>Sequential skip count 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EB7B9B-30A3-46A6-980A-0D897837C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897" y="1825625"/>
            <a:ext cx="6954888" cy="318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7564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F0DD-5839-46B2-ABCB-66D56E40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Sequential – 12, Annual – 0, Skip - 0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B17F5-5692-4506-95A6-08DB2F351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162" y="1915540"/>
            <a:ext cx="10921673" cy="809833"/>
          </a:xfrm>
        </p:spPr>
        <p:txBody>
          <a:bodyPr/>
          <a:lstStyle/>
          <a:p>
            <a:pPr marL="126997" indent="0" algn="ctr">
              <a:buNone/>
            </a:pPr>
            <a:r>
              <a:rPr lang="nb-NO" sz="4267" dirty="0"/>
              <a:t>1  2  3  4  5  6  7  8  9  10  11 12  1  2  3  4  </a:t>
            </a:r>
            <a:endParaRPr lang="en-US" sz="4267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72BBB99-00A7-44AB-B587-D988FAEB37F8}"/>
              </a:ext>
            </a:extLst>
          </p:cNvPr>
          <p:cNvSpPr txBox="1">
            <a:spLocks/>
          </p:cNvSpPr>
          <p:nvPr/>
        </p:nvSpPr>
        <p:spPr>
          <a:xfrm>
            <a:off x="10060161" y="2594733"/>
            <a:ext cx="656879" cy="891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8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26997" indent="0" algn="ctr" defTabSz="1219170">
              <a:spcBef>
                <a:spcPts val="1001"/>
              </a:spcBef>
              <a:buClr>
                <a:srgbClr val="000000"/>
              </a:buClr>
              <a:buNone/>
            </a:pPr>
            <a:r>
              <a:rPr lang="nb-NO" sz="4800" kern="0" dirty="0">
                <a:solidFill>
                  <a:srgbClr val="000000"/>
                </a:solidFill>
              </a:rPr>
              <a:t>X</a:t>
            </a:r>
            <a:endParaRPr lang="en-US" sz="4800" kern="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1ED291-92E5-4C5C-92E2-D947F4AB5FE2}"/>
              </a:ext>
            </a:extLst>
          </p:cNvPr>
          <p:cNvCxnSpPr>
            <a:cxnSpLocks/>
          </p:cNvCxnSpPr>
          <p:nvPr/>
        </p:nvCxnSpPr>
        <p:spPr>
          <a:xfrm flipH="1" flipV="1">
            <a:off x="11077320" y="2815883"/>
            <a:ext cx="13257" cy="5797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860EEAC8-EF02-47AD-8EA3-D5E1507CBBED}"/>
              </a:ext>
            </a:extLst>
          </p:cNvPr>
          <p:cNvSpPr/>
          <p:nvPr/>
        </p:nvSpPr>
        <p:spPr>
          <a:xfrm rot="5400000">
            <a:off x="5689800" y="-452272"/>
            <a:ext cx="872128" cy="762924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4176AA-85BE-4863-A32F-F71E43FAA592}"/>
              </a:ext>
            </a:extLst>
          </p:cNvPr>
          <p:cNvSpPr txBox="1"/>
          <p:nvPr/>
        </p:nvSpPr>
        <p:spPr>
          <a:xfrm>
            <a:off x="4912652" y="3881861"/>
            <a:ext cx="247399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b-NO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Used in calculation</a:t>
            </a: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FDBFA8-36E5-4FBA-9B0A-017643AE5D9F}"/>
              </a:ext>
            </a:extLst>
          </p:cNvPr>
          <p:cNvSpPr txBox="1"/>
          <p:nvPr/>
        </p:nvSpPr>
        <p:spPr>
          <a:xfrm>
            <a:off x="1108052" y="4892953"/>
            <a:ext cx="997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nb-NO" sz="2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endParaRPr lang="en-US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210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93705-3DBB-40D3-A94E-AA1B743A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08" y="586666"/>
            <a:ext cx="10562592" cy="1143756"/>
          </a:xfrm>
        </p:spPr>
        <p:txBody>
          <a:bodyPr/>
          <a:lstStyle/>
          <a:p>
            <a:r>
              <a:rPr lang="nb-NO" dirty="0"/>
              <a:t>Sample count for seasonsal data – Malaria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76BAB4-0D33-4C73-87D4-49010E4FD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785" y="3813654"/>
            <a:ext cx="9767663" cy="30357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F316CB-765A-45F0-B7BC-4B113B417C2F}"/>
              </a:ext>
            </a:extLst>
          </p:cNvPr>
          <p:cNvSpPr txBox="1"/>
          <p:nvPr/>
        </p:nvSpPr>
        <p:spPr>
          <a:xfrm>
            <a:off x="957409" y="1392478"/>
            <a:ext cx="7300241" cy="2390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nb-NO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Sequential sample count is = 4</a:t>
            </a:r>
          </a:p>
          <a:p>
            <a:pPr defTabSz="1219170">
              <a:buClr>
                <a:srgbClr val="000000"/>
              </a:buClr>
            </a:pPr>
            <a:r>
              <a:rPr lang="nb-NO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Annual sample count is = 2</a:t>
            </a:r>
          </a:p>
          <a:p>
            <a:pPr defTabSz="1219170">
              <a:buClr>
                <a:srgbClr val="000000"/>
              </a:buClr>
            </a:pPr>
            <a:endParaRPr lang="en-US"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Total sampled period is 22 = 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 previous weeks 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+ 8 weeks from the previous weeks over the last two years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+ 8 weeks from the period weeks over the last two years</a:t>
            </a:r>
          </a:p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+ 2 week 9 from the last two years </a:t>
            </a:r>
          </a:p>
        </p:txBody>
      </p:sp>
    </p:spTree>
    <p:extLst>
      <p:ext uri="{BB962C8B-B14F-4D97-AF65-F5344CB8AC3E}">
        <p14:creationId xmlns:p14="http://schemas.microsoft.com/office/powerpoint/2010/main" val="27558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02DB-9EAC-4E2C-A29D-84D5BF27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Main Principal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EB725-9990-411F-A232-A8BA58D82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281" y="1977368"/>
            <a:ext cx="10565952" cy="2392751"/>
          </a:xfrm>
        </p:spPr>
        <p:txBody>
          <a:bodyPr/>
          <a:lstStyle/>
          <a:p>
            <a:r>
              <a:rPr lang="nb-NO" dirty="0"/>
              <a:t>Send data quality issues to the user. </a:t>
            </a:r>
          </a:p>
          <a:p>
            <a:pPr lvl="1"/>
            <a:r>
              <a:rPr lang="nb-NO" dirty="0"/>
              <a:t>Data use is low because data trust is low. </a:t>
            </a:r>
          </a:p>
          <a:p>
            <a:pPr lvl="1"/>
            <a:r>
              <a:rPr lang="nb-NO" dirty="0"/>
              <a:t>Data trust is low because people can not see the DQ issues. </a:t>
            </a:r>
          </a:p>
          <a:p>
            <a:pPr lvl="2"/>
            <a:r>
              <a:rPr lang="nb-NO" dirty="0"/>
              <a:t>Data quality issues are a feature of the system not a failure. </a:t>
            </a:r>
          </a:p>
          <a:p>
            <a:pPr lvl="2"/>
            <a:r>
              <a:rPr lang="nb-NO" dirty="0"/>
              <a:t>The failure is not being able to do something about it. </a:t>
            </a:r>
          </a:p>
          <a:p>
            <a:pPr lvl="2"/>
            <a:r>
              <a:rPr lang="nb-NO" dirty="0"/>
              <a:t>Make it so everyone can see the DQ issues. </a:t>
            </a:r>
          </a:p>
          <a:p>
            <a:pPr lvl="1"/>
            <a:r>
              <a:rPr lang="nb-NO" dirty="0"/>
              <a:t>Send DQ alerts to where people spent their time:</a:t>
            </a:r>
          </a:p>
          <a:p>
            <a:pPr lvl="2"/>
            <a:r>
              <a:rPr lang="nb-NO" dirty="0"/>
              <a:t>Email</a:t>
            </a:r>
          </a:p>
          <a:p>
            <a:pPr lvl="2"/>
            <a:r>
              <a:rPr lang="nb-NO" dirty="0"/>
              <a:t>SMS</a:t>
            </a:r>
            <a:endParaRPr lang="en-US" dirty="0"/>
          </a:p>
          <a:p>
            <a:pPr lvl="2"/>
            <a:r>
              <a:rPr lang="en-US" dirty="0" err="1"/>
              <a:t>Whatsapp</a:t>
            </a:r>
            <a:endParaRPr lang="en-US" dirty="0"/>
          </a:p>
          <a:p>
            <a:pPr lvl="1"/>
            <a:r>
              <a:rPr lang="en-US" dirty="0"/>
              <a:t>In the alerts tell them what they need to do based upon defined </a:t>
            </a:r>
            <a:r>
              <a:rPr lang="en-US" dirty="0" err="1"/>
              <a:t>SoPs</a:t>
            </a:r>
            <a:endParaRPr lang="en-US" dirty="0"/>
          </a:p>
          <a:p>
            <a:pPr lvl="2"/>
            <a:r>
              <a:rPr lang="en-US" dirty="0"/>
              <a:t>Don’t make people guess or figure it out on their own. </a:t>
            </a:r>
          </a:p>
          <a:p>
            <a:pPr lvl="2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738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0039C8-1251-4917-B59D-C6B5A6F78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9" y="50329"/>
            <a:ext cx="9907383" cy="67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35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76C5F-45D4-4CD6-B19F-228B45C4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81174"/>
            <a:ext cx="5490849" cy="642903"/>
          </a:xfrm>
        </p:spPr>
        <p:txBody>
          <a:bodyPr/>
          <a:lstStyle/>
          <a:p>
            <a:r>
              <a:rPr lang="nb-NO" sz="2133" dirty="0"/>
              <a:t>Outlier Threshold in to validation rule</a:t>
            </a:r>
            <a:endParaRPr lang="en-US" sz="213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8F2E-A98D-44EF-88F9-50CE8B58C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254798"/>
            <a:ext cx="3664829" cy="4922028"/>
          </a:xfrm>
        </p:spPr>
        <p:txBody>
          <a:bodyPr/>
          <a:lstStyle/>
          <a:p>
            <a:r>
              <a:rPr lang="nb-NO" dirty="0"/>
              <a:t>Name</a:t>
            </a:r>
          </a:p>
          <a:p>
            <a:r>
              <a:rPr lang="nb-NO" dirty="0"/>
              <a:t>Description</a:t>
            </a:r>
          </a:p>
          <a:p>
            <a:r>
              <a:rPr lang="nb-NO" dirty="0"/>
              <a:t>Instruction</a:t>
            </a:r>
          </a:p>
          <a:p>
            <a:r>
              <a:rPr lang="nb-NO" dirty="0"/>
              <a:t>Importance</a:t>
            </a:r>
          </a:p>
          <a:p>
            <a:r>
              <a:rPr lang="nb-NO" dirty="0"/>
              <a:t>Period type</a:t>
            </a:r>
          </a:p>
          <a:p>
            <a:r>
              <a:rPr lang="nb-NO" dirty="0"/>
              <a:t>Left side – </a:t>
            </a:r>
            <a:r>
              <a:rPr lang="nb-NO" b="1" dirty="0"/>
              <a:t>ANC 1 Visits </a:t>
            </a:r>
          </a:p>
          <a:p>
            <a:r>
              <a:rPr lang="nb-NO" dirty="0"/>
              <a:t>Operator – </a:t>
            </a:r>
            <a:r>
              <a:rPr lang="nb-NO" b="1" dirty="0"/>
              <a:t>Less than</a:t>
            </a:r>
          </a:p>
          <a:p>
            <a:r>
              <a:rPr lang="nb-NO" dirty="0"/>
              <a:t>Right side – </a:t>
            </a:r>
            <a:r>
              <a:rPr lang="nb-NO" b="1" dirty="0"/>
              <a:t>ANC 1 Outlier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4910B8-D641-412B-ACD4-2820F8C6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590" y="249180"/>
            <a:ext cx="7012364" cy="635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30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CB20-3521-4245-8F8E-B4AEE82C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 Step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86987-7BF3-40BC-9287-F8734A24A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4025559" cy="4351200"/>
          </a:xfrm>
        </p:spPr>
        <p:txBody>
          <a:bodyPr/>
          <a:lstStyle/>
          <a:p>
            <a:r>
              <a:rPr lang="nb-NO" dirty="0"/>
              <a:t>Add it to a validation rule group and run it: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4CE038-A0AB-44B9-BEF3-CBC2219AC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076" y="912772"/>
            <a:ext cx="6626125" cy="5456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13CCF6-0039-48A1-A635-1DCE2B38886A}"/>
              </a:ext>
            </a:extLst>
          </p:cNvPr>
          <p:cNvSpPr/>
          <p:nvPr/>
        </p:nvSpPr>
        <p:spPr>
          <a:xfrm>
            <a:off x="5333186" y="3950991"/>
            <a:ext cx="6435028" cy="29339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7995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4538D-FC43-4FC8-9BB5-834EFBB7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Counting Org. Units Using Predictors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34165-FB33-4A33-A1C8-126E9E037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327941" cy="4351200"/>
          </a:xfrm>
        </p:spPr>
        <p:txBody>
          <a:bodyPr/>
          <a:lstStyle/>
          <a:p>
            <a:r>
              <a:rPr lang="nb-NO" dirty="0"/>
              <a:t>Example: I want to know all of the org units the recorded a positive value for the number of stock-out days.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Translation:</a:t>
            </a:r>
            <a:r>
              <a:rPr lang="nb-NO" dirty="0"/>
              <a:t> If days of stockout is greater than o than record a 1 if not record a 0</a:t>
            </a:r>
          </a:p>
          <a:p>
            <a:endParaRPr lang="nb-N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48EE0C-A314-4997-AA95-526A0BDA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01" y="1690726"/>
            <a:ext cx="7351359" cy="4431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2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A7BA-EE94-458B-AE4B-A5F2DF3B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It is not a race. It’s a process.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FA2DA-B495-4759-ABE4-21C9A8636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7CD4B-AE25-4324-930B-34252DB93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750" y="3032698"/>
            <a:ext cx="3376539" cy="20195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94FDD-52E0-42BD-B43D-55D08D68997B}"/>
              </a:ext>
            </a:extLst>
          </p:cNvPr>
          <p:cNvSpPr txBox="1"/>
          <p:nvPr/>
        </p:nvSpPr>
        <p:spPr>
          <a:xfrm>
            <a:off x="3270867" y="3197128"/>
            <a:ext cx="948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DQ Issues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801A0-E20F-473B-894B-C0E20B0C6AB1}"/>
              </a:ext>
            </a:extLst>
          </p:cNvPr>
          <p:cNvSpPr txBox="1"/>
          <p:nvPr/>
        </p:nvSpPr>
        <p:spPr>
          <a:xfrm>
            <a:off x="1758494" y="3719317"/>
            <a:ext cx="172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rgbClr val="FF0000"/>
                </a:solidFill>
              </a:rPr>
              <a:t>DQ Corrections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BC2CA-7B0B-4CA1-A9C1-ABB4DC60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782" y="2870745"/>
            <a:ext cx="3429479" cy="234347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3A276B26-134B-48E0-99BE-0F6C4CB7D2F4}"/>
              </a:ext>
            </a:extLst>
          </p:cNvPr>
          <p:cNvSpPr/>
          <p:nvPr/>
        </p:nvSpPr>
        <p:spPr bwMode="auto">
          <a:xfrm>
            <a:off x="5688281" y="3719317"/>
            <a:ext cx="1252846" cy="781431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92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-ZA" sz="4267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Understanding the Logic of Validation Rules</a:t>
            </a:r>
            <a:endParaRPr sz="4267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idx="1"/>
          </p:nvPr>
        </p:nvSpPr>
        <p:spPr>
          <a:xfrm>
            <a:off x="134224" y="1994010"/>
            <a:ext cx="11901181" cy="477310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way to assess the quality of Data that have been entered in DHIS2</a:t>
            </a: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a set of </a:t>
            </a:r>
            <a:r>
              <a:rPr lang="en-ZA" sz="4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predefined rules</a:t>
            </a: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set for the data</a:t>
            </a: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457189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does </a:t>
            </a:r>
            <a:r>
              <a:rPr lang="en-ZA" sz="4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allow you to </a:t>
            </a:r>
            <a:r>
              <a:rPr lang="en-ZA" sz="4267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FULLY assess</a:t>
            </a:r>
            <a:r>
              <a:rPr lang="en-ZA" sz="4267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whether or not reported numbers are completely accurate</a:t>
            </a:r>
            <a:endParaRPr sz="4267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indent="-220128">
              <a:lnSpc>
                <a:spcPct val="9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3733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609600" y="984388"/>
            <a:ext cx="6032400" cy="6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r" defTabSz="1219170">
              <a:buClr>
                <a:srgbClr val="000000"/>
              </a:buClr>
              <a:buSzPts val="3200"/>
            </a:pPr>
            <a:r>
              <a:rPr lang="en-ZA" sz="4267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Rules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09600" y="1202063"/>
            <a:ext cx="10972800" cy="49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76198" indent="-8466" defTabSz="1219170">
              <a:buClr>
                <a:srgbClr val="000000"/>
              </a:buClr>
              <a:buSzPts val="2400"/>
            </a:pP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123040" y="1727823"/>
            <a:ext cx="11916761" cy="439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80990" indent="-347125" defTabSz="121917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ZA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expression that defines a relationship between a number of data elements</a:t>
            </a:r>
            <a:endParaRPr sz="3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0990" indent="-347125" defTabSz="121917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ZA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Expression has Left side, right side and an operator 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47125" defTabSz="1219170"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ZA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Common operators are: less than, equal to or greater than</a:t>
            </a:r>
            <a:endParaRPr sz="3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189" indent="-457189" defTabSz="1219170">
              <a:lnSpc>
                <a:spcPct val="90000"/>
              </a:lnSpc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ZA" sz="3733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ZA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create </a:t>
            </a:r>
            <a:r>
              <a:rPr lang="en-ZA" sz="3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Validation Rules</a:t>
            </a:r>
            <a:r>
              <a:rPr lang="en-ZA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based on</a:t>
            </a:r>
            <a:r>
              <a:rPr lang="en-ZA" sz="32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what you know to be true </a:t>
            </a:r>
            <a:r>
              <a:rPr lang="en-ZA" sz="3200" i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e.g. </a:t>
            </a:r>
            <a:endParaRPr sz="32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defTabSz="1219170">
              <a:lnSpc>
                <a:spcPct val="90000"/>
              </a:lnSpc>
              <a:spcBef>
                <a:spcPts val="587"/>
              </a:spcBef>
              <a:buClr>
                <a:srgbClr val="000000"/>
              </a:buClr>
            </a:pPr>
            <a:r>
              <a:rPr lang="en-ZA" sz="3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ZA" sz="3200" b="1" kern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Malaria RDT positive’ </a:t>
            </a:r>
            <a:r>
              <a:rPr lang="en-ZA" sz="32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 always be LESS THAN </a:t>
            </a:r>
            <a:r>
              <a:rPr lang="en-ZA" sz="3200" b="1" kern="0" dirty="0">
                <a:solidFill>
                  <a:srgbClr val="000099"/>
                </a:solidFill>
                <a:latin typeface="Calibri"/>
                <a:ea typeface="Calibri"/>
                <a:cs typeface="Calibri"/>
                <a:sym typeface="Calibri"/>
              </a:rPr>
              <a:t>‘Malaria RDT tested’</a:t>
            </a:r>
            <a:endParaRPr sz="14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8577-F0D7-441A-A33D-5AFA68A4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41" y="386509"/>
            <a:ext cx="10562592" cy="1143756"/>
          </a:xfrm>
        </p:spPr>
        <p:txBody>
          <a:bodyPr/>
          <a:lstStyle/>
          <a:p>
            <a:r>
              <a:rPr lang="nb-NO" dirty="0"/>
              <a:t>Let’s make an example of a validation rule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C52C0-4111-46C4-B0E5-2B45A058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777" y="1825625"/>
            <a:ext cx="4634024" cy="4351200"/>
          </a:xfrm>
        </p:spPr>
        <p:txBody>
          <a:bodyPr/>
          <a:lstStyle/>
          <a:p>
            <a:r>
              <a:rPr lang="nb-NO" dirty="0"/>
              <a:t>What are some possible validation rules?</a:t>
            </a:r>
          </a:p>
          <a:p>
            <a:endParaRPr lang="nb-NO" dirty="0"/>
          </a:p>
          <a:p>
            <a:endParaRPr lang="nb-NO" dirty="0"/>
          </a:p>
          <a:p>
            <a:pPr marL="126997" indent="0">
              <a:buNone/>
            </a:pPr>
            <a:r>
              <a:rPr lang="nb-NO" dirty="0"/>
              <a:t>Let’s make ANC4 &lt;= ANC1 </a:t>
            </a:r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19F8C49-BAD4-4341-A073-BC819D85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2" y="1269226"/>
            <a:ext cx="5760463" cy="5463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769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1906-6761-40E1-BFD5-069A99E8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4267" dirty="0"/>
              <a:t>Building Validation Rule: Steps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93624-7CD7-4703-B802-CDC9E51D2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36582" indent="-609585">
              <a:buFont typeface="+mj-lt"/>
              <a:buAutoNum type="arabicPeriod"/>
            </a:pPr>
            <a:r>
              <a:rPr lang="nb-NO" dirty="0"/>
              <a:t>Make the validation rule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Assign it to a validation rule group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Test the validation rule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Make a validation notification 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(Optional) schedule the validation rule group to run automatically</a:t>
            </a:r>
          </a:p>
          <a:p>
            <a:pPr marL="736582" indent="-609585">
              <a:buFont typeface="+mj-lt"/>
              <a:buAutoNum type="arabicPeriod"/>
            </a:pPr>
            <a:r>
              <a:rPr lang="nb-NO" dirty="0"/>
              <a:t>Write protocol and guidlines on how to use validation rule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76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F70D-950A-4FD6-B62B-964E44DF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Make a validation rule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F6BA4-056F-486A-9CA3-A724C0D4C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https://academy.demos.dhis2.org/dq/dhis-web-dashboard/#/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06736"/>
      </p:ext>
    </p:extLst>
  </p:cSld>
  <p:clrMapOvr>
    <a:masterClrMapping/>
  </p:clrMapOvr>
</p:sld>
</file>

<file path=ppt/theme/theme1.xml><?xml version="1.0" encoding="utf-8"?>
<a:theme xmlns:a="http://schemas.openxmlformats.org/drawingml/2006/main" name="New UiO and DHIS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UiO and DHIS2" id="{F1FB53E0-270A-44BF-8017-BF8796A4E248}" vid="{B35EED61-4C3A-4C72-B344-413B6168F5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4346</TotalTime>
  <Words>1204</Words>
  <Application>Microsoft Office PowerPoint</Application>
  <PresentationFormat>Widescreen</PresentationFormat>
  <Paragraphs>164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Noto Sans Symbols</vt:lpstr>
      <vt:lpstr>New UiO and DHIS2</vt:lpstr>
      <vt:lpstr>Data Quality/Validation and Validation rules Notifications</vt:lpstr>
      <vt:lpstr>Objectives – Bring DQ to the user </vt:lpstr>
      <vt:lpstr>Main Principal</vt:lpstr>
      <vt:lpstr>It is not a race. It’s a process. </vt:lpstr>
      <vt:lpstr>Understanding the Logic of Validation Rules</vt:lpstr>
      <vt:lpstr>PowerPoint Presentation</vt:lpstr>
      <vt:lpstr>Let’s make an example of a validation rule</vt:lpstr>
      <vt:lpstr>Building Validation Rule: Steps</vt:lpstr>
      <vt:lpstr>Make a validation rule</vt:lpstr>
      <vt:lpstr>Building Validation Rule </vt:lpstr>
      <vt:lpstr>PowerPoint Presentation</vt:lpstr>
      <vt:lpstr>Left Side – ANC 1</vt:lpstr>
      <vt:lpstr>Left Side – ANC 1</vt:lpstr>
      <vt:lpstr>Choose Operator</vt:lpstr>
      <vt:lpstr>Right Side – ANC 4</vt:lpstr>
      <vt:lpstr>Save the validation rule</vt:lpstr>
      <vt:lpstr>Creating Validation Rules &amp; Group</vt:lpstr>
      <vt:lpstr>Making the validation rule group: ANC – YOUR NAME</vt:lpstr>
      <vt:lpstr>Using Predictors in Validation Rules</vt:lpstr>
      <vt:lpstr>Warning!</vt:lpstr>
      <vt:lpstr>How to make a pridictor </vt:lpstr>
      <vt:lpstr>Create outlier threshold data element</vt:lpstr>
      <vt:lpstr>Make the predictor</vt:lpstr>
      <vt:lpstr>Define generator</vt:lpstr>
      <vt:lpstr>Define generator</vt:lpstr>
      <vt:lpstr>Other fuctions for predictors </vt:lpstr>
      <vt:lpstr>Define couts</vt:lpstr>
      <vt:lpstr>Sequential – 12, Annual – 0, Skip - 0</vt:lpstr>
      <vt:lpstr>Sample count for seasonsal data – Malaria </vt:lpstr>
      <vt:lpstr>PowerPoint Presentation</vt:lpstr>
      <vt:lpstr>Outlier Threshold in to validation rule</vt:lpstr>
      <vt:lpstr>Last Step</vt:lpstr>
      <vt:lpstr>Counting Org. Units Using Predictors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Quality/Validation and Validation rules Notifications</dc:title>
  <dc:creator>scottmr@ifi.uio.no</dc:creator>
  <cp:lastModifiedBy>scottmr@ifi.uio.no</cp:lastModifiedBy>
  <cp:revision>7</cp:revision>
  <dcterms:created xsi:type="dcterms:W3CDTF">2020-06-19T10:53:48Z</dcterms:created>
  <dcterms:modified xsi:type="dcterms:W3CDTF">2020-06-22T11:22:54Z</dcterms:modified>
</cp:coreProperties>
</file>