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  <p:sldMasterId id="2147483695" r:id="rId2"/>
  </p:sldMasterIdLst>
  <p:notesMasterIdLst>
    <p:notesMasterId r:id="rId37"/>
  </p:notesMasterIdLst>
  <p:sldIdLst>
    <p:sldId id="256" r:id="rId3"/>
    <p:sldId id="257" r:id="rId4"/>
    <p:sldId id="325" r:id="rId5"/>
    <p:sldId id="316" r:id="rId6"/>
    <p:sldId id="317" r:id="rId7"/>
    <p:sldId id="262" r:id="rId8"/>
    <p:sldId id="266" r:id="rId9"/>
    <p:sldId id="267" r:id="rId10"/>
    <p:sldId id="268" r:id="rId11"/>
    <p:sldId id="269" r:id="rId12"/>
    <p:sldId id="270" r:id="rId13"/>
    <p:sldId id="263" r:id="rId14"/>
    <p:sldId id="319" r:id="rId15"/>
    <p:sldId id="264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315" r:id="rId26"/>
    <p:sldId id="283" r:id="rId27"/>
    <p:sldId id="327" r:id="rId28"/>
    <p:sldId id="271" r:id="rId29"/>
    <p:sldId id="285" r:id="rId30"/>
    <p:sldId id="321" r:id="rId31"/>
    <p:sldId id="291" r:id="rId32"/>
    <p:sldId id="322" r:id="rId33"/>
    <p:sldId id="323" r:id="rId34"/>
    <p:sldId id="284" r:id="rId35"/>
    <p:sldId id="324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6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44625" y="1610275"/>
            <a:ext cx="5609100" cy="64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BDEDE"/>
              </a:buClr>
              <a:buSzPts val="3000"/>
              <a:buNone/>
              <a:defRPr sz="3000">
                <a:solidFill>
                  <a:srgbClr val="8BDEDE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BDEDE"/>
              </a:buClr>
              <a:buSzPts val="3000"/>
              <a:buNone/>
              <a:defRPr sz="3000">
                <a:solidFill>
                  <a:srgbClr val="8BDEDE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BDEDE"/>
              </a:buClr>
              <a:buSzPts val="3000"/>
              <a:buNone/>
              <a:defRPr sz="3000">
                <a:solidFill>
                  <a:srgbClr val="8BDEDE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BDEDE"/>
              </a:buClr>
              <a:buSzPts val="3000"/>
              <a:buNone/>
              <a:defRPr sz="3000">
                <a:solidFill>
                  <a:srgbClr val="8BDEDE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BDEDE"/>
              </a:buClr>
              <a:buSzPts val="3000"/>
              <a:buNone/>
              <a:defRPr sz="3000">
                <a:solidFill>
                  <a:srgbClr val="8BDEDE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BDEDE"/>
              </a:buClr>
              <a:buSzPts val="3000"/>
              <a:buNone/>
              <a:defRPr sz="3000">
                <a:solidFill>
                  <a:srgbClr val="8BDEDE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BDEDE"/>
              </a:buClr>
              <a:buSzPts val="3000"/>
              <a:buNone/>
              <a:defRPr sz="3000">
                <a:solidFill>
                  <a:srgbClr val="8BDEDE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BDEDE"/>
              </a:buClr>
              <a:buSzPts val="3000"/>
              <a:buNone/>
              <a:defRPr sz="3000">
                <a:solidFill>
                  <a:srgbClr val="8BDEDE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44625" y="2819125"/>
            <a:ext cx="5453700" cy="64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700"/>
              <a:buNone/>
              <a:defRPr sz="1700">
                <a:solidFill>
                  <a:srgbClr val="011529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700"/>
              <a:buNone/>
              <a:defRPr sz="1700">
                <a:solidFill>
                  <a:srgbClr val="011529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700"/>
              <a:buNone/>
              <a:defRPr sz="1700">
                <a:solidFill>
                  <a:srgbClr val="011529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700"/>
              <a:buNone/>
              <a:defRPr sz="1700">
                <a:solidFill>
                  <a:srgbClr val="011529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700"/>
              <a:buNone/>
              <a:defRPr sz="1700">
                <a:solidFill>
                  <a:srgbClr val="011529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700"/>
              <a:buNone/>
              <a:defRPr sz="1700">
                <a:solidFill>
                  <a:srgbClr val="011529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700"/>
              <a:buNone/>
              <a:defRPr sz="1700">
                <a:solidFill>
                  <a:srgbClr val="011529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700"/>
              <a:buNone/>
              <a:defRPr sz="1700">
                <a:solidFill>
                  <a:srgbClr val="011529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700"/>
              <a:buNone/>
              <a:defRPr sz="1700">
                <a:solidFill>
                  <a:srgbClr val="011529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8890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1828800" lvl="4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2286000" lvl="5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2743200" lvl="6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3200400" lvl="7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3657600" lvl="8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 dirty="0"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790690" cy="5143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5049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8890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1828800" lvl="4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2286000" lvl="5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2743200" lvl="6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3200400" lvl="7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3657600" lvl="8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272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8890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1828800" lvl="4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2286000" lvl="5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2743200" lvl="6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3200400" lvl="7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3657600" lvl="8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4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8485" y="21425"/>
            <a:ext cx="1292664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63225"/>
            <a:ext cx="9144000" cy="48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172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2344625" y="1610275"/>
            <a:ext cx="5609100" cy="64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BDEDE"/>
              </a:buClr>
              <a:buSzPts val="3000"/>
              <a:buNone/>
              <a:defRPr sz="3000">
                <a:solidFill>
                  <a:srgbClr val="8BDEDE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BDEDE"/>
              </a:buClr>
              <a:buSzPts val="3000"/>
              <a:buNone/>
              <a:defRPr sz="3000">
                <a:solidFill>
                  <a:srgbClr val="8BDEDE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BDEDE"/>
              </a:buClr>
              <a:buSzPts val="3000"/>
              <a:buNone/>
              <a:defRPr sz="3000">
                <a:solidFill>
                  <a:srgbClr val="8BDEDE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BDEDE"/>
              </a:buClr>
              <a:buSzPts val="3000"/>
              <a:buNone/>
              <a:defRPr sz="3000">
                <a:solidFill>
                  <a:srgbClr val="8BDEDE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BDEDE"/>
              </a:buClr>
              <a:buSzPts val="3000"/>
              <a:buNone/>
              <a:defRPr sz="3000">
                <a:solidFill>
                  <a:srgbClr val="8BDEDE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BDEDE"/>
              </a:buClr>
              <a:buSzPts val="3000"/>
              <a:buNone/>
              <a:defRPr sz="3000">
                <a:solidFill>
                  <a:srgbClr val="8BDEDE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BDEDE"/>
              </a:buClr>
              <a:buSzPts val="3000"/>
              <a:buNone/>
              <a:defRPr sz="3000">
                <a:solidFill>
                  <a:srgbClr val="8BDEDE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BDEDE"/>
              </a:buClr>
              <a:buSzPts val="3000"/>
              <a:buNone/>
              <a:defRPr sz="3000">
                <a:solidFill>
                  <a:srgbClr val="8BDEDE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2344625" y="2819125"/>
            <a:ext cx="5453700" cy="64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700"/>
              <a:buNone/>
              <a:defRPr sz="1700">
                <a:solidFill>
                  <a:srgbClr val="011529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700"/>
              <a:buNone/>
              <a:defRPr sz="1700">
                <a:solidFill>
                  <a:srgbClr val="011529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700"/>
              <a:buNone/>
              <a:defRPr sz="1700">
                <a:solidFill>
                  <a:srgbClr val="011529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700"/>
              <a:buNone/>
              <a:defRPr sz="1700">
                <a:solidFill>
                  <a:srgbClr val="011529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700"/>
              <a:buNone/>
              <a:defRPr sz="1700">
                <a:solidFill>
                  <a:srgbClr val="011529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700"/>
              <a:buNone/>
              <a:defRPr sz="1700">
                <a:solidFill>
                  <a:srgbClr val="011529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700"/>
              <a:buNone/>
              <a:defRPr sz="1700">
                <a:solidFill>
                  <a:srgbClr val="011529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700"/>
              <a:buNone/>
              <a:defRPr sz="1700">
                <a:solidFill>
                  <a:srgbClr val="011529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700"/>
              <a:buNone/>
              <a:defRPr sz="1700">
                <a:solidFill>
                  <a:srgbClr val="011529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790690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722" y="190875"/>
            <a:ext cx="5665501" cy="82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092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6150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8485" y="21425"/>
            <a:ext cx="1292664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63225"/>
            <a:ext cx="9144000" cy="48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858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180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75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311700" y="1109350"/>
            <a:ext cx="4216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6973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76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8890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1828800" lvl="4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2286000" lvl="5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2743200" lvl="6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3200400" lvl="7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3657600" lvl="8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9400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rgbClr val="393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0907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311700" y="43755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0423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6302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784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8890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1828800" lvl="4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2286000" lvl="5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2743200" lvl="6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3200400" lvl="7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3657600" lvl="8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 dirty="0"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8485" y="21425"/>
            <a:ext cx="1292664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63225"/>
            <a:ext cx="9144000" cy="48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6104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8890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1828800" lvl="4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2286000" lvl="5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2743200" lvl="6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3200400" lvl="7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3657600" lvl="8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750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8890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1828800" lvl="4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2286000" lvl="5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2743200" lvl="6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3200400" lvl="7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3657600" lvl="8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2588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109350"/>
            <a:ext cx="4216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8890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1828800" lvl="4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2286000" lvl="5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2743200" lvl="6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3200400" lvl="7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3657600" lvl="8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 dirty="0"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484896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8890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1828800" lvl="4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2286000" lvl="5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2743200" lvl="6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3200400" lvl="7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3657600" lvl="8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4859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rgbClr val="393D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8890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1828800" lvl="4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2286000" lvl="5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2743200" lvl="6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3200400" lvl="7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3657600" lvl="8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042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3755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8890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1828800" lvl="4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2286000" lvl="5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2743200" lvl="6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3200400" lvl="7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3657600" lvl="8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276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80D4"/>
              </a:buClr>
              <a:buSzPts val="2800"/>
              <a:buFont typeface="Rubik"/>
              <a:buNone/>
              <a:defRPr sz="2800">
                <a:solidFill>
                  <a:srgbClr val="0080D4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800"/>
              <a:buFont typeface="Rubik"/>
              <a:buChar char="●"/>
              <a:defRPr sz="1800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400"/>
              <a:buFont typeface="Rubik"/>
              <a:buChar char="○"/>
              <a:defRPr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400"/>
              <a:buFont typeface="Rubik"/>
              <a:buChar char="■"/>
              <a:defRPr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400"/>
              <a:buFont typeface="Rubik"/>
              <a:buChar char="●"/>
              <a:defRPr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400"/>
              <a:buFont typeface="Rubik"/>
              <a:buChar char="○"/>
              <a:defRPr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400"/>
              <a:buFont typeface="Rubik"/>
              <a:buChar char="■"/>
              <a:defRPr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400"/>
              <a:buFont typeface="Rubik"/>
              <a:buChar char="●"/>
              <a:defRPr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400"/>
              <a:buFont typeface="Rubik"/>
              <a:buChar char="○"/>
              <a:defRPr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400"/>
              <a:buFont typeface="Rubik"/>
              <a:buChar char="■"/>
              <a:defRPr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8890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1828800" lvl="4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2286000" lvl="5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/>
          </a:p>
          <a:p>
            <a:pPr marL="2743200" lvl="6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3200400" lvl="7" indent="0">
              <a:spcBef>
                <a:spcPts val="0"/>
              </a:spcBef>
              <a:spcAft>
                <a:spcPts val="0"/>
              </a:spcAft>
              <a:buFont typeface="Courier New"/>
              <a:buNone/>
            </a:pPr>
            <a:endParaRPr lang="en-US"/>
          </a:p>
          <a:p>
            <a:pPr marL="3657600" lvl="8" indent="0">
              <a:spcBef>
                <a:spcPts val="0"/>
              </a:spcBef>
              <a:spcAft>
                <a:spcPts val="0"/>
              </a:spcAft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666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56">
          <p15:clr>
            <a:srgbClr val="F06B4A"/>
          </p15:clr>
        </p15:guide>
        <p15:guide id="2" pos="5510">
          <p15:clr>
            <a:srgbClr val="F06B4A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80D4"/>
              </a:buClr>
              <a:buSzPts val="2800"/>
              <a:buFont typeface="Rubik"/>
              <a:buNone/>
              <a:defRPr sz="2800">
                <a:solidFill>
                  <a:srgbClr val="0080D4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2800"/>
              <a:buFont typeface="Rubik"/>
              <a:buNone/>
              <a:defRPr sz="2800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800"/>
              <a:buFont typeface="Rubik"/>
              <a:buChar char="●"/>
              <a:defRPr sz="1800"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400"/>
              <a:buFont typeface="Rubik"/>
              <a:buChar char="○"/>
              <a:defRPr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400"/>
              <a:buFont typeface="Rubik"/>
              <a:buChar char="■"/>
              <a:defRPr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400"/>
              <a:buFont typeface="Rubik"/>
              <a:buChar char="●"/>
              <a:defRPr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400"/>
              <a:buFont typeface="Rubik"/>
              <a:buChar char="○"/>
              <a:defRPr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400"/>
              <a:buFont typeface="Rubik"/>
              <a:buChar char="■"/>
              <a:defRPr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400"/>
              <a:buFont typeface="Rubik"/>
              <a:buChar char="●"/>
              <a:defRPr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400"/>
              <a:buFont typeface="Rubik"/>
              <a:buChar char="○"/>
              <a:defRPr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11529"/>
              </a:buClr>
              <a:buSzPts val="1400"/>
              <a:buFont typeface="Rubik"/>
              <a:buChar char="■"/>
              <a:defRPr>
                <a:solidFill>
                  <a:srgbClr val="011529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44069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56">
          <p15:clr>
            <a:srgbClr val="F06B4A"/>
          </p15:clr>
        </p15:guide>
        <p15:guide id="2" pos="5510">
          <p15:clr>
            <a:srgbClr val="F06B4A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y.demos.dhis2.org/dq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google.com/mail/u/1/#inbox/FMfcgxwHNqJFFxkGbfzBWBxqxWSfmWxC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trainmutali@gmail.com" TargetMode="Externa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ctrTitle"/>
          </p:nvPr>
        </p:nvSpPr>
        <p:spPr/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b="0" i="0" u="none" strike="noStrike" cap="none"/>
              <a:t>Data Quality/Validation and Validation rules Notifications</a:t>
            </a:r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1"/>
          </p:nvPr>
        </p:nvSpPr>
        <p:spPr/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rPr lang="en-US" b="0" i="0" u="none" strike="noStrike" cap="none"/>
              <a:t>Part 2 – Running and scheduling validation rules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E731-9F0C-483F-BAA4-E7CAD671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Validation Rule Analysis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559E5-9D26-4644-994E-352C0CCA7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03" y="1692343"/>
            <a:ext cx="6393711" cy="23650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63C5E5-514C-4DC7-814C-E557664217A1}"/>
              </a:ext>
            </a:extLst>
          </p:cNvPr>
          <p:cNvSpPr/>
          <p:nvPr/>
        </p:nvSpPr>
        <p:spPr>
          <a:xfrm>
            <a:off x="3239388" y="2998382"/>
            <a:ext cx="3175590" cy="177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33545E-59E7-476E-AA15-68F80CD3E75F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6414978" y="3086987"/>
            <a:ext cx="347330" cy="395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4097D3-D527-4AB0-896A-2B13265FEA06}"/>
              </a:ext>
            </a:extLst>
          </p:cNvPr>
          <p:cNvSpPr txBox="1"/>
          <p:nvPr/>
        </p:nvSpPr>
        <p:spPr>
          <a:xfrm>
            <a:off x="6762308" y="2003124"/>
            <a:ext cx="21123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4. Choose if you want to send notifications </a:t>
            </a:r>
          </a:p>
          <a:p>
            <a:endParaRPr lang="nb-NO" dirty="0"/>
          </a:p>
          <a:p>
            <a:r>
              <a:rPr lang="nb-NO" dirty="0"/>
              <a:t>W</a:t>
            </a:r>
            <a:r>
              <a:rPr lang="en-US" dirty="0"/>
              <a:t>ill send notifications as defined by the validation notification</a:t>
            </a:r>
          </a:p>
          <a:p>
            <a:endParaRPr lang="nb-NO" dirty="0"/>
          </a:p>
          <a:p>
            <a:r>
              <a:rPr lang="nb-NO" dirty="0"/>
              <a:t>Nothing will be sent if there are not configured notifications</a:t>
            </a:r>
          </a:p>
        </p:txBody>
      </p:sp>
    </p:spTree>
    <p:extLst>
      <p:ext uri="{BB962C8B-B14F-4D97-AF65-F5344CB8AC3E}">
        <p14:creationId xmlns:p14="http://schemas.microsoft.com/office/powerpoint/2010/main" val="3788454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E731-9F0C-483F-BAA4-E7CAD671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Validation Rule Analysis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559E5-9D26-4644-994E-352C0CCA7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03" y="1692343"/>
            <a:ext cx="6393711" cy="23650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63C5E5-514C-4DC7-814C-E557664217A1}"/>
              </a:ext>
            </a:extLst>
          </p:cNvPr>
          <p:cNvSpPr/>
          <p:nvPr/>
        </p:nvSpPr>
        <p:spPr>
          <a:xfrm>
            <a:off x="3246476" y="3144579"/>
            <a:ext cx="3175590" cy="13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33545E-59E7-476E-AA15-68F80CD3E75F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6422066" y="3213248"/>
            <a:ext cx="340242" cy="2364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4097D3-D527-4AB0-896A-2B13265FEA06}"/>
              </a:ext>
            </a:extLst>
          </p:cNvPr>
          <p:cNvSpPr txBox="1"/>
          <p:nvPr/>
        </p:nvSpPr>
        <p:spPr>
          <a:xfrm>
            <a:off x="6762308" y="2003124"/>
            <a:ext cx="211233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5</a:t>
            </a:r>
            <a:r>
              <a:rPr lang="nb-NO" dirty="0">
                <a:highlight>
                  <a:srgbClr val="FFFF00"/>
                </a:highlight>
              </a:rPr>
              <a:t>. Select if you would like to presist new results</a:t>
            </a:r>
          </a:p>
          <a:p>
            <a:endParaRPr lang="nb-NO" dirty="0"/>
          </a:p>
          <a:p>
            <a:r>
              <a:rPr lang="nb-NO" dirty="0"/>
              <a:t>This will save the results of the validation rule analysis. Saved results can then be accessed via the API. Becomes more important when we talk about scheduling validation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9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125584" y="658307"/>
            <a:ext cx="62097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en-ZA" sz="32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Running Validation Rule Analysis</a:t>
            </a:r>
            <a:br>
              <a:rPr lang="en-ZA" sz="32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ZA" sz="32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Finding out HOW to do this</a:t>
            </a:r>
            <a:endParaRPr sz="33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125584" y="2014614"/>
            <a:ext cx="2554048" cy="84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ZA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Date: April 1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ZA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 Date: Today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ZA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Validation Rule Group: ANC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ZA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 unit: Region A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ZA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</a:t>
            </a:r>
            <a:r>
              <a:rPr lang="en-ZA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Validate</a:t>
            </a: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DE2C82-070D-4C3E-B145-EA0E88BD9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911" y="1936377"/>
            <a:ext cx="6209320" cy="21368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338FA-6220-4EFB-B73A-35BA79DF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Demo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ED27F-D672-4616-8B81-8534E390E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https://academy.demos.dhis2.org/dq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386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161926" y="42884"/>
            <a:ext cx="59532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en-ZA" sz="32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Running Validation Rule Analysis</a:t>
            </a:r>
            <a:br>
              <a:rPr lang="en-ZA" sz="32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ZA" sz="32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Seeing the results </a:t>
            </a:r>
            <a:endParaRPr sz="33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4D8FFE-EB20-4C0A-99C7-04EFF1969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8" y="979062"/>
            <a:ext cx="6930184" cy="42494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4A8597-26ED-42D1-A592-17AD75BA40CA}"/>
              </a:ext>
            </a:extLst>
          </p:cNvPr>
          <p:cNvSpPr/>
          <p:nvPr/>
        </p:nvSpPr>
        <p:spPr>
          <a:xfrm>
            <a:off x="6698511" y="1509824"/>
            <a:ext cx="368595" cy="1913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E4902D-128E-4CAC-8C7C-C0931BE9B49D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372447" y="1701209"/>
            <a:ext cx="510362" cy="7726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DC7A-BA7F-417E-9314-0BA140E9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18141"/>
            <a:ext cx="7921944" cy="857817"/>
          </a:xfrm>
        </p:spPr>
        <p:txBody>
          <a:bodyPr/>
          <a:lstStyle/>
          <a:p>
            <a:r>
              <a:rPr lang="nb-NO" dirty="0"/>
              <a:t>When to run validation rules: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601DD-D61C-46D8-863D-606232BF8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280160"/>
            <a:ext cx="2228849" cy="2923290"/>
          </a:xfrm>
        </p:spPr>
        <p:txBody>
          <a:bodyPr/>
          <a:lstStyle/>
          <a:p>
            <a:r>
              <a:rPr lang="nb-NO" sz="1600" dirty="0"/>
              <a:t>Validation rules can run automatically or manually during data entry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1CF33-2C06-4B70-9164-1D6A8418D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390" y="1097280"/>
            <a:ext cx="6031083" cy="332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61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DC7A-BA7F-417E-9314-0BA140E9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4795145" cy="994200"/>
          </a:xfrm>
        </p:spPr>
        <p:txBody>
          <a:bodyPr/>
          <a:lstStyle/>
          <a:p>
            <a:r>
              <a:rPr lang="nb-NO" dirty="0"/>
              <a:t>When to run validation rules: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601DD-D61C-46D8-863D-606232BF8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823" y="1414971"/>
            <a:ext cx="4694717" cy="3263400"/>
          </a:xfrm>
        </p:spPr>
        <p:txBody>
          <a:bodyPr/>
          <a:lstStyle/>
          <a:p>
            <a:r>
              <a:rPr lang="nb-NO" sz="1400" dirty="0"/>
              <a:t>Validation rules to prevent data completion</a:t>
            </a:r>
          </a:p>
          <a:p>
            <a:r>
              <a:rPr lang="nb-NO" sz="1400" dirty="0"/>
              <a:t>This can cause confusion, frustration, and hurt reporting completeness </a:t>
            </a:r>
          </a:p>
          <a:p>
            <a:endParaRPr lang="nb-NO" sz="1400" dirty="0"/>
          </a:p>
          <a:p>
            <a:pPr marL="95250" indent="0">
              <a:buNone/>
            </a:pPr>
            <a:r>
              <a:rPr lang="nb-NO" sz="1400" dirty="0"/>
              <a:t>When to do this:</a:t>
            </a:r>
          </a:p>
          <a:p>
            <a:r>
              <a:rPr lang="nb-NO" sz="1400" dirty="0"/>
              <a:t>Validation rules are well formed, tested, and verified</a:t>
            </a:r>
          </a:p>
          <a:p>
            <a:r>
              <a:rPr lang="nb-NO" sz="1400" dirty="0"/>
              <a:t>For well trained district or higher officers</a:t>
            </a:r>
          </a:p>
          <a:p>
            <a:pPr marL="95250" indent="0">
              <a:buNone/>
            </a:pPr>
            <a:r>
              <a:rPr lang="nb-NO" sz="1400" b="1" dirty="0"/>
              <a:t>Not for community health workers or poorly trained staff. 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3D473-A86F-4CE2-B2A0-7B2DA0AC5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559" y="0"/>
            <a:ext cx="3720204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D560E5-291C-4211-BD5B-7A25F78ED01D}"/>
              </a:ext>
            </a:extLst>
          </p:cNvPr>
          <p:cNvSpPr/>
          <p:nvPr/>
        </p:nvSpPr>
        <p:spPr>
          <a:xfrm>
            <a:off x="5514753" y="4602592"/>
            <a:ext cx="1524000" cy="2227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1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DC7A-BA7F-417E-9314-0BA140E9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4" y="522843"/>
            <a:ext cx="6048596" cy="994200"/>
          </a:xfrm>
        </p:spPr>
        <p:txBody>
          <a:bodyPr/>
          <a:lstStyle/>
          <a:p>
            <a:r>
              <a:rPr lang="nb-NO" sz="1600" dirty="0"/>
              <a:t>When to run validation rules: Automatically scheduled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601DD-D61C-46D8-863D-606232BF8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382" y="1436236"/>
            <a:ext cx="3149452" cy="3263400"/>
          </a:xfrm>
        </p:spPr>
        <p:txBody>
          <a:bodyPr/>
          <a:lstStyle/>
          <a:p>
            <a:r>
              <a:rPr lang="nb-NO" sz="2400" dirty="0"/>
              <a:t>Use scheduling app to make a new ‘monitoring job’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AFB75-75D2-45DF-B671-66CAFF98A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311" y="1282337"/>
            <a:ext cx="4079543" cy="2918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773A69-51FE-405B-ACE7-72DD8DA70F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70" t="3499" r="20138" b="69248"/>
          <a:stretch/>
        </p:blipFill>
        <p:spPr>
          <a:xfrm>
            <a:off x="3515834" y="2173986"/>
            <a:ext cx="2830477" cy="2297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9101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DC7A-BA7F-417E-9314-0BA140E9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86" y="523034"/>
            <a:ext cx="6410102" cy="597575"/>
          </a:xfrm>
        </p:spPr>
        <p:txBody>
          <a:bodyPr/>
          <a:lstStyle/>
          <a:p>
            <a:r>
              <a:rPr lang="nb-NO" sz="1800" dirty="0"/>
              <a:t>When to run validation rules: Automatically scheduled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601DD-D61C-46D8-863D-606232BF8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2762" y="1070991"/>
            <a:ext cx="3149452" cy="892488"/>
          </a:xfrm>
        </p:spPr>
        <p:txBody>
          <a:bodyPr/>
          <a:lstStyle/>
          <a:p>
            <a:pPr marL="95250" indent="0">
              <a:buNone/>
            </a:pPr>
            <a:r>
              <a:rPr lang="nb-NO" dirty="0"/>
              <a:t>Choose a premade frequency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301C8-954F-4657-8063-4DA80D029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86" y="1070991"/>
            <a:ext cx="4716141" cy="40228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925B45-F396-43F5-BEB9-7D012E6304F5}"/>
              </a:ext>
            </a:extLst>
          </p:cNvPr>
          <p:cNvSpPr/>
          <p:nvPr/>
        </p:nvSpPr>
        <p:spPr>
          <a:xfrm>
            <a:off x="772632" y="2065191"/>
            <a:ext cx="1524000" cy="1082046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35E576-81A2-4F30-994A-D8D7E3C6C456}"/>
              </a:ext>
            </a:extLst>
          </p:cNvPr>
          <p:cNvCxnSpPr>
            <a:cxnSpLocks/>
            <a:stCxn id="11" idx="0"/>
            <a:endCxn id="3" idx="1"/>
          </p:cNvCxnSpPr>
          <p:nvPr/>
        </p:nvCxnSpPr>
        <p:spPr>
          <a:xfrm flipV="1">
            <a:off x="1534632" y="1517235"/>
            <a:ext cx="3908130" cy="54795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CB46A0C-14A4-4E25-9384-83719F3217D0}"/>
              </a:ext>
            </a:extLst>
          </p:cNvPr>
          <p:cNvSpPr txBox="1">
            <a:spLocks/>
          </p:cNvSpPr>
          <p:nvPr/>
        </p:nvSpPr>
        <p:spPr>
          <a:xfrm>
            <a:off x="5442762" y="2360104"/>
            <a:ext cx="3149452" cy="8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5250" indent="0">
              <a:buFont typeface="Arial"/>
              <a:buNone/>
            </a:pPr>
            <a:r>
              <a:rPr lang="nb-NO" dirty="0"/>
              <a:t>Write a custom </a:t>
            </a:r>
            <a:r>
              <a:rPr lang="nb-NO" dirty="0">
                <a:highlight>
                  <a:srgbClr val="FFFF00"/>
                </a:highlight>
              </a:rPr>
              <a:t>cron </a:t>
            </a:r>
            <a:r>
              <a:rPr lang="nb-NO" dirty="0"/>
              <a:t>expression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DE888-F094-4BEE-B0EA-94E3020FF65D}"/>
              </a:ext>
            </a:extLst>
          </p:cNvPr>
          <p:cNvSpPr/>
          <p:nvPr/>
        </p:nvSpPr>
        <p:spPr>
          <a:xfrm>
            <a:off x="2347358" y="2063115"/>
            <a:ext cx="1524000" cy="39870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C9560F-9FD4-471C-8C81-24553A336CED}"/>
              </a:ext>
            </a:extLst>
          </p:cNvPr>
          <p:cNvCxnSpPr>
            <a:cxnSpLocks/>
            <a:stCxn id="19" idx="2"/>
            <a:endCxn id="18" idx="1"/>
          </p:cNvCxnSpPr>
          <p:nvPr/>
        </p:nvCxnSpPr>
        <p:spPr>
          <a:xfrm>
            <a:off x="3109358" y="2461816"/>
            <a:ext cx="2333404" cy="34453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15AE0D7-7860-4405-A0AE-B03D2F056F84}"/>
              </a:ext>
            </a:extLst>
          </p:cNvPr>
          <p:cNvSpPr txBox="1">
            <a:spLocks/>
          </p:cNvSpPr>
          <p:nvPr/>
        </p:nvSpPr>
        <p:spPr>
          <a:xfrm>
            <a:off x="5442762" y="3354304"/>
            <a:ext cx="3149452" cy="8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5250" indent="0">
              <a:buFont typeface="Arial"/>
              <a:buNone/>
            </a:pPr>
            <a:r>
              <a:rPr lang="nb-NO" sz="1600" dirty="0"/>
              <a:t>Continuous expression – will constantly be running. Good if using for disease surviallance. Bad for many validation rules over long period</a:t>
            </a:r>
            <a:endParaRPr lang="en-US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69002D-86C5-4080-9F4E-AF422605B618}"/>
              </a:ext>
            </a:extLst>
          </p:cNvPr>
          <p:cNvSpPr/>
          <p:nvPr/>
        </p:nvSpPr>
        <p:spPr>
          <a:xfrm>
            <a:off x="3918762" y="2063115"/>
            <a:ext cx="1291191" cy="39870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DF1DD7-78A8-4190-8B7D-1323F7561024}"/>
              </a:ext>
            </a:extLst>
          </p:cNvPr>
          <p:cNvCxnSpPr>
            <a:cxnSpLocks/>
            <a:stCxn id="26" idx="2"/>
            <a:endCxn id="25" idx="1"/>
          </p:cNvCxnSpPr>
          <p:nvPr/>
        </p:nvCxnSpPr>
        <p:spPr>
          <a:xfrm>
            <a:off x="4564358" y="2461816"/>
            <a:ext cx="878404" cy="133873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E2F6BE1-A335-4CB1-8841-EE01E6D0ED43}"/>
              </a:ext>
            </a:extLst>
          </p:cNvPr>
          <p:cNvSpPr txBox="1"/>
          <p:nvPr/>
        </p:nvSpPr>
        <p:spPr>
          <a:xfrm>
            <a:off x="6136253" y="2045637"/>
            <a:ext cx="878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OR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0ECA6A-8926-4E5F-B7B1-2F14D6BD72BA}"/>
              </a:ext>
            </a:extLst>
          </p:cNvPr>
          <p:cNvSpPr txBox="1"/>
          <p:nvPr/>
        </p:nvSpPr>
        <p:spPr>
          <a:xfrm>
            <a:off x="6136253" y="3220593"/>
            <a:ext cx="878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22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DC7A-BA7F-417E-9314-0BA140E9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86" y="126410"/>
            <a:ext cx="6410102" cy="994200"/>
          </a:xfrm>
        </p:spPr>
        <p:txBody>
          <a:bodyPr/>
          <a:lstStyle/>
          <a:p>
            <a:r>
              <a:rPr lang="nb-NO" sz="1800" dirty="0"/>
              <a:t>When to run validation rules: Automatically scheduled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601DD-D61C-46D8-863D-606232BF8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2762" y="1070991"/>
            <a:ext cx="3149452" cy="892488"/>
          </a:xfrm>
        </p:spPr>
        <p:txBody>
          <a:bodyPr/>
          <a:lstStyle/>
          <a:p>
            <a:pPr marL="95250" indent="0">
              <a:buNone/>
            </a:pPr>
            <a:r>
              <a:rPr lang="nb-NO" dirty="0"/>
              <a:t>The number of days in the past to run the validation rules for.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CE95F-45DE-45AD-9F8A-267C537BF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86" y="1042911"/>
            <a:ext cx="4680251" cy="39741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925B45-F396-43F5-BEB9-7D012E6304F5}"/>
              </a:ext>
            </a:extLst>
          </p:cNvPr>
          <p:cNvSpPr/>
          <p:nvPr/>
        </p:nvSpPr>
        <p:spPr>
          <a:xfrm>
            <a:off x="738298" y="2962536"/>
            <a:ext cx="1524000" cy="34064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35E576-81A2-4F30-994A-D8D7E3C6C456}"/>
              </a:ext>
            </a:extLst>
          </p:cNvPr>
          <p:cNvCxnSpPr>
            <a:cxnSpLocks/>
            <a:stCxn id="11" idx="0"/>
            <a:endCxn id="3" idx="1"/>
          </p:cNvCxnSpPr>
          <p:nvPr/>
        </p:nvCxnSpPr>
        <p:spPr>
          <a:xfrm flipV="1">
            <a:off x="1500298" y="1517235"/>
            <a:ext cx="3942464" cy="144530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CB46A0C-14A4-4E25-9384-83719F3217D0}"/>
              </a:ext>
            </a:extLst>
          </p:cNvPr>
          <p:cNvSpPr txBox="1">
            <a:spLocks/>
          </p:cNvSpPr>
          <p:nvPr/>
        </p:nvSpPr>
        <p:spPr>
          <a:xfrm>
            <a:off x="5442762" y="1963479"/>
            <a:ext cx="3149452" cy="8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5250" indent="0">
              <a:buFont typeface="Arial"/>
              <a:buNone/>
            </a:pPr>
            <a:r>
              <a:rPr lang="nb-NO" dirty="0"/>
              <a:t>The number of days in the future to run the validation rules for.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DE888-F094-4BEE-B0EA-94E3020FF65D}"/>
              </a:ext>
            </a:extLst>
          </p:cNvPr>
          <p:cNvSpPr/>
          <p:nvPr/>
        </p:nvSpPr>
        <p:spPr>
          <a:xfrm>
            <a:off x="738298" y="3303181"/>
            <a:ext cx="1524000" cy="34064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C9560F-9FD4-471C-8C81-24553A336CED}"/>
              </a:ext>
            </a:extLst>
          </p:cNvPr>
          <p:cNvCxnSpPr>
            <a:cxnSpLocks/>
            <a:stCxn id="19" idx="2"/>
            <a:endCxn id="18" idx="1"/>
          </p:cNvCxnSpPr>
          <p:nvPr/>
        </p:nvCxnSpPr>
        <p:spPr>
          <a:xfrm flipV="1">
            <a:off x="1500298" y="2409723"/>
            <a:ext cx="3942464" cy="123410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15AE0D7-7860-4405-A0AE-B03D2F056F84}"/>
              </a:ext>
            </a:extLst>
          </p:cNvPr>
          <p:cNvSpPr txBox="1">
            <a:spLocks/>
          </p:cNvSpPr>
          <p:nvPr/>
        </p:nvSpPr>
        <p:spPr>
          <a:xfrm>
            <a:off x="5442762" y="3019647"/>
            <a:ext cx="3149452" cy="122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5250" indent="0">
              <a:buFont typeface="Arial"/>
              <a:buNone/>
            </a:pPr>
            <a:r>
              <a:rPr lang="nb-NO" sz="1600" dirty="0"/>
              <a:t>-1 was yesterday and +1 is tomorrow; therefor, any data entered for any period that covers yesterday through tomorrow.</a:t>
            </a:r>
          </a:p>
          <a:p>
            <a:r>
              <a:rPr lang="nb-NO" sz="1600" dirty="0"/>
              <a:t>3 days</a:t>
            </a:r>
          </a:p>
          <a:p>
            <a:r>
              <a:rPr lang="nb-NO" sz="1600" dirty="0"/>
              <a:t>1 month</a:t>
            </a:r>
            <a:r>
              <a:rPr lang="en-US" sz="1600" dirty="0"/>
              <a:t>, quarter, year, etc. 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87581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314325" y="192550"/>
            <a:ext cx="82011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ZA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sz="33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314326" y="946299"/>
            <a:ext cx="8628338" cy="4120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marR="0" lvl="0" indent="-514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AutoNum type="arabicPeriod"/>
            </a:pPr>
            <a:r>
              <a:rPr lang="en-ZA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able to set up </a:t>
            </a:r>
            <a:r>
              <a:rPr lang="en-ZA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validation rules notifications</a:t>
            </a:r>
          </a:p>
          <a:p>
            <a:pPr marL="577850" indent="-514350">
              <a:spcBef>
                <a:spcPts val="560"/>
              </a:spcBef>
              <a:buSzPts val="2600"/>
              <a:buFont typeface="Arial"/>
              <a:buAutoNum type="arabicPeriod"/>
            </a:pPr>
            <a:r>
              <a:rPr lang="en-US" sz="3200" dirty="0"/>
              <a:t>Be able to </a:t>
            </a:r>
            <a:r>
              <a:rPr lang="en-US" sz="3200" b="1" dirty="0"/>
              <a:t>run validation rule analysis</a:t>
            </a:r>
            <a:endParaRPr lang="en-ZA"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7850" marR="0" lvl="0" indent="-5143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AutoNum type="arabicPeriod"/>
            </a:pPr>
            <a:r>
              <a:rPr lang="en-ZA" sz="3200" dirty="0"/>
              <a:t>Be able to </a:t>
            </a:r>
            <a:r>
              <a:rPr lang="en-ZA" sz="3200" b="1" dirty="0"/>
              <a:t>s</a:t>
            </a:r>
            <a:r>
              <a:rPr lang="en-ZA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chedule </a:t>
            </a:r>
            <a:r>
              <a:rPr lang="en-ZA" sz="32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validation rules to run automatically</a:t>
            </a:r>
            <a:endParaRPr sz="32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4454820" y="2456334"/>
            <a:ext cx="23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ZA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4454820" y="2456334"/>
            <a:ext cx="234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ZA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1200120" y="384775"/>
            <a:ext cx="6743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ZA" sz="36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DC7A-BA7F-417E-9314-0BA140E9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86" y="126410"/>
            <a:ext cx="6410102" cy="994200"/>
          </a:xfrm>
        </p:spPr>
        <p:txBody>
          <a:bodyPr/>
          <a:lstStyle/>
          <a:p>
            <a:r>
              <a:rPr lang="nb-NO" sz="1800" dirty="0"/>
              <a:t>When to run validation rules: Automatically scheduled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601DD-D61C-46D8-863D-606232BF8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2762" y="1070991"/>
            <a:ext cx="3149452" cy="892488"/>
          </a:xfrm>
        </p:spPr>
        <p:txBody>
          <a:bodyPr/>
          <a:lstStyle/>
          <a:p>
            <a:pPr marL="95250" indent="0">
              <a:buNone/>
            </a:pPr>
            <a:r>
              <a:rPr lang="nb-NO" dirty="0"/>
              <a:t>-90 days is: March 24th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484DF-95C9-4FEC-B781-F22C6F380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23" y="1014346"/>
            <a:ext cx="4791739" cy="40248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925B45-F396-43F5-BEB9-7D012E6304F5}"/>
              </a:ext>
            </a:extLst>
          </p:cNvPr>
          <p:cNvSpPr/>
          <p:nvPr/>
        </p:nvSpPr>
        <p:spPr>
          <a:xfrm>
            <a:off x="738298" y="2962536"/>
            <a:ext cx="1524000" cy="34064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35E576-81A2-4F30-994A-D8D7E3C6C456}"/>
              </a:ext>
            </a:extLst>
          </p:cNvPr>
          <p:cNvCxnSpPr>
            <a:cxnSpLocks/>
            <a:stCxn id="11" idx="0"/>
            <a:endCxn id="3" idx="1"/>
          </p:cNvCxnSpPr>
          <p:nvPr/>
        </p:nvCxnSpPr>
        <p:spPr>
          <a:xfrm flipV="1">
            <a:off x="1500298" y="1517235"/>
            <a:ext cx="3942464" cy="144530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CB46A0C-14A4-4E25-9384-83719F3217D0}"/>
              </a:ext>
            </a:extLst>
          </p:cNvPr>
          <p:cNvSpPr txBox="1">
            <a:spLocks/>
          </p:cNvSpPr>
          <p:nvPr/>
        </p:nvSpPr>
        <p:spPr>
          <a:xfrm>
            <a:off x="5442762" y="1963479"/>
            <a:ext cx="3149452" cy="8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5250" indent="0">
              <a:buFont typeface="Arial"/>
              <a:buNone/>
            </a:pPr>
            <a:r>
              <a:rPr lang="nb-NO" dirty="0"/>
              <a:t>+1 day is: tomorrow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DE888-F094-4BEE-B0EA-94E3020FF65D}"/>
              </a:ext>
            </a:extLst>
          </p:cNvPr>
          <p:cNvSpPr/>
          <p:nvPr/>
        </p:nvSpPr>
        <p:spPr>
          <a:xfrm>
            <a:off x="738298" y="3303181"/>
            <a:ext cx="1524000" cy="34064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C9560F-9FD4-471C-8C81-24553A336CED}"/>
              </a:ext>
            </a:extLst>
          </p:cNvPr>
          <p:cNvCxnSpPr>
            <a:cxnSpLocks/>
            <a:stCxn id="19" idx="2"/>
            <a:endCxn id="18" idx="1"/>
          </p:cNvCxnSpPr>
          <p:nvPr/>
        </p:nvCxnSpPr>
        <p:spPr>
          <a:xfrm flipV="1">
            <a:off x="1500298" y="2409723"/>
            <a:ext cx="3942464" cy="123410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15AE0D7-7860-4405-A0AE-B03D2F056F84}"/>
              </a:ext>
            </a:extLst>
          </p:cNvPr>
          <p:cNvSpPr txBox="1">
            <a:spLocks/>
          </p:cNvSpPr>
          <p:nvPr/>
        </p:nvSpPr>
        <p:spPr>
          <a:xfrm>
            <a:off x="5442762" y="2688638"/>
            <a:ext cx="3149452" cy="122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5250" indent="0">
              <a:buFont typeface="Arial"/>
              <a:buNone/>
            </a:pPr>
            <a:r>
              <a:rPr lang="nb-NO" sz="1600" dirty="0"/>
              <a:t>Between March 24th and tomorrow there is </a:t>
            </a:r>
          </a:p>
          <a:p>
            <a:r>
              <a:rPr lang="nb-NO" sz="1600" dirty="0"/>
              <a:t>91 days</a:t>
            </a:r>
          </a:p>
          <a:p>
            <a:r>
              <a:rPr lang="nb-NO" sz="1600" dirty="0"/>
              <a:t>4 months (including March.)</a:t>
            </a:r>
          </a:p>
          <a:p>
            <a:r>
              <a:rPr lang="nb-NO" sz="1600" dirty="0"/>
              <a:t>2 </a:t>
            </a:r>
            <a:r>
              <a:rPr lang="en-US" sz="1600" dirty="0"/>
              <a:t>quarters</a:t>
            </a:r>
          </a:p>
          <a:p>
            <a:r>
              <a:rPr lang="en-US" sz="1600" dirty="0"/>
              <a:t>1 year 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300843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DC7A-BA7F-417E-9314-0BA140E9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86" y="126410"/>
            <a:ext cx="6410102" cy="994200"/>
          </a:xfrm>
        </p:spPr>
        <p:txBody>
          <a:bodyPr/>
          <a:lstStyle/>
          <a:p>
            <a:r>
              <a:rPr lang="nb-NO" sz="1800" dirty="0"/>
              <a:t>When to run validation rules: Automatically scheduled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601DD-D61C-46D8-863D-606232BF8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2762" y="1070991"/>
            <a:ext cx="3149452" cy="892488"/>
          </a:xfrm>
        </p:spPr>
        <p:txBody>
          <a:bodyPr/>
          <a:lstStyle/>
          <a:p>
            <a:pPr marL="95250" indent="0">
              <a:buNone/>
            </a:pPr>
            <a:r>
              <a:rPr lang="nb-NO" dirty="0"/>
              <a:t>Choose validation rule groups by typing and selecting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4C0E4-E7FC-40B8-962D-034226A34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86" y="1169257"/>
            <a:ext cx="4779777" cy="40207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925B45-F396-43F5-BEB9-7D012E6304F5}"/>
              </a:ext>
            </a:extLst>
          </p:cNvPr>
          <p:cNvSpPr/>
          <p:nvPr/>
        </p:nvSpPr>
        <p:spPr>
          <a:xfrm>
            <a:off x="625219" y="3718738"/>
            <a:ext cx="1524000" cy="34064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CB46A0C-14A4-4E25-9384-83719F3217D0}"/>
              </a:ext>
            </a:extLst>
          </p:cNvPr>
          <p:cNvSpPr txBox="1">
            <a:spLocks/>
          </p:cNvSpPr>
          <p:nvPr/>
        </p:nvSpPr>
        <p:spPr>
          <a:xfrm>
            <a:off x="5442762" y="1963479"/>
            <a:ext cx="3149452" cy="8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5250" indent="0">
              <a:buFont typeface="Arial"/>
              <a:buNone/>
            </a:pPr>
            <a:r>
              <a:rPr lang="nb-NO" dirty="0"/>
              <a:t>More than one can be selected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3F21BE-9113-46A4-9450-850C16323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386" y="2449425"/>
            <a:ext cx="2064781" cy="25676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35E576-81A2-4F30-994A-D8D7E3C6C456}"/>
              </a:ext>
            </a:extLst>
          </p:cNvPr>
          <p:cNvCxnSpPr>
            <a:cxnSpLocks/>
            <a:stCxn id="11" idx="0"/>
            <a:endCxn id="3" idx="1"/>
          </p:cNvCxnSpPr>
          <p:nvPr/>
        </p:nvCxnSpPr>
        <p:spPr>
          <a:xfrm flipV="1">
            <a:off x="1387219" y="1517235"/>
            <a:ext cx="4055543" cy="220150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C9560F-9FD4-471C-8C81-24553A336CED}"/>
              </a:ext>
            </a:extLst>
          </p:cNvPr>
          <p:cNvCxnSpPr>
            <a:cxnSpLocks/>
            <a:stCxn id="19" idx="0"/>
            <a:endCxn id="18" idx="1"/>
          </p:cNvCxnSpPr>
          <p:nvPr/>
        </p:nvCxnSpPr>
        <p:spPr>
          <a:xfrm flipV="1">
            <a:off x="3810000" y="2409723"/>
            <a:ext cx="1632762" cy="124079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DE888-F094-4BEE-B0EA-94E3020FF65D}"/>
              </a:ext>
            </a:extLst>
          </p:cNvPr>
          <p:cNvSpPr/>
          <p:nvPr/>
        </p:nvSpPr>
        <p:spPr>
          <a:xfrm>
            <a:off x="3048000" y="3650513"/>
            <a:ext cx="1524000" cy="47096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97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DC7A-BA7F-417E-9314-0BA140E9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86" y="516194"/>
            <a:ext cx="6410102" cy="396839"/>
          </a:xfrm>
        </p:spPr>
        <p:txBody>
          <a:bodyPr/>
          <a:lstStyle/>
          <a:p>
            <a:r>
              <a:rPr lang="nb-NO" sz="1800" dirty="0"/>
              <a:t>When to run validation rules: Automatically scheduled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601DD-D61C-46D8-863D-606232BF8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3127" y="1070991"/>
            <a:ext cx="4082902" cy="892488"/>
          </a:xfrm>
        </p:spPr>
        <p:txBody>
          <a:bodyPr/>
          <a:lstStyle/>
          <a:p>
            <a:pPr marL="95250" indent="0">
              <a:buNone/>
            </a:pPr>
            <a:r>
              <a:rPr lang="nb-NO" dirty="0"/>
              <a:t>Will automatically send notifications via email and sms if: </a:t>
            </a:r>
          </a:p>
          <a:p>
            <a:pPr indent="361950"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notifications are configured</a:t>
            </a:r>
          </a:p>
          <a:p>
            <a:pPr indent="361950"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email server is configured</a:t>
            </a:r>
          </a:p>
          <a:p>
            <a:pPr indent="361950"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 sms gateway is configured</a:t>
            </a:r>
          </a:p>
          <a:p>
            <a:pPr indent="361950"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user is configured to recieve emails and sms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D1E05-EB44-47F5-8D67-CE0262B5A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12" y="1070991"/>
            <a:ext cx="4461378" cy="39840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925B45-F396-43F5-BEB9-7D012E6304F5}"/>
              </a:ext>
            </a:extLst>
          </p:cNvPr>
          <p:cNvSpPr/>
          <p:nvPr/>
        </p:nvSpPr>
        <p:spPr>
          <a:xfrm>
            <a:off x="274519" y="4072509"/>
            <a:ext cx="4361563" cy="2667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35E576-81A2-4F30-994A-D8D7E3C6C456}"/>
              </a:ext>
            </a:extLst>
          </p:cNvPr>
          <p:cNvCxnSpPr>
            <a:cxnSpLocks/>
          </p:cNvCxnSpPr>
          <p:nvPr/>
        </p:nvCxnSpPr>
        <p:spPr>
          <a:xfrm flipV="1">
            <a:off x="4494604" y="1438940"/>
            <a:ext cx="438903" cy="2742389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174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DC7A-BA7F-417E-9314-0BA140E9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86" y="126410"/>
            <a:ext cx="6410102" cy="994200"/>
          </a:xfrm>
        </p:spPr>
        <p:txBody>
          <a:bodyPr/>
          <a:lstStyle/>
          <a:p>
            <a:r>
              <a:rPr lang="nb-NO" sz="1800" dirty="0"/>
              <a:t>When to run validation rules: Automatically scheduled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601DD-D61C-46D8-863D-606232BF8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2762" y="1070991"/>
            <a:ext cx="3149452" cy="892488"/>
          </a:xfrm>
        </p:spPr>
        <p:txBody>
          <a:bodyPr/>
          <a:lstStyle/>
          <a:p>
            <a:pPr marL="95250" indent="0">
              <a:buNone/>
            </a:pPr>
            <a:r>
              <a:rPr lang="nb-NO" dirty="0"/>
              <a:t>Will ‘persist’ or save results, so that only new validation alerts are produced if they are detected. </a:t>
            </a:r>
          </a:p>
          <a:p>
            <a:pPr marL="95250" indent="0">
              <a:buNone/>
            </a:pPr>
            <a:r>
              <a:rPr lang="nb-NO" sz="1600" dirty="0"/>
              <a:t>No one wants to recieve the same validation rule alerts everyday.</a:t>
            </a:r>
          </a:p>
          <a:p>
            <a:pPr marL="95250" indent="0">
              <a:buNone/>
            </a:pPr>
            <a:endParaRPr lang="nb-NO" sz="1600" dirty="0"/>
          </a:p>
          <a:p>
            <a:pPr marL="95250" indent="0">
              <a:buNone/>
            </a:pPr>
            <a:r>
              <a:rPr lang="nb-NO" sz="1600" dirty="0"/>
              <a:t>Warning: could take up a lot of server space if you are persisting a lot of validation rules.  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D1E05-EB44-47F5-8D67-CE0262B5A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86" y="1084117"/>
            <a:ext cx="4461378" cy="3984069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CB46A0C-14A4-4E25-9384-83719F3217D0}"/>
              </a:ext>
            </a:extLst>
          </p:cNvPr>
          <p:cNvSpPr txBox="1">
            <a:spLocks/>
          </p:cNvSpPr>
          <p:nvPr/>
        </p:nvSpPr>
        <p:spPr>
          <a:xfrm>
            <a:off x="5592199" y="3936950"/>
            <a:ext cx="3149452" cy="8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5250" indent="0">
              <a:buFont typeface="Arial"/>
              <a:buNone/>
            </a:pPr>
            <a:endParaRPr lang="nb-NO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C9560F-9FD4-471C-8C81-24553A336CED}"/>
              </a:ext>
            </a:extLst>
          </p:cNvPr>
          <p:cNvCxnSpPr>
            <a:cxnSpLocks/>
            <a:stCxn id="19" idx="3"/>
            <a:endCxn id="3" idx="1"/>
          </p:cNvCxnSpPr>
          <p:nvPr/>
        </p:nvCxnSpPr>
        <p:spPr>
          <a:xfrm flipV="1">
            <a:off x="4968946" y="1517235"/>
            <a:ext cx="473816" cy="299934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DE888-F094-4BEE-B0EA-94E3020FF65D}"/>
              </a:ext>
            </a:extLst>
          </p:cNvPr>
          <p:cNvSpPr/>
          <p:nvPr/>
        </p:nvSpPr>
        <p:spPr>
          <a:xfrm>
            <a:off x="607384" y="4383194"/>
            <a:ext cx="4361562" cy="2667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73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83325-5CE6-4CF2-A089-D867518F8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99" y="467032"/>
            <a:ext cx="2227606" cy="801012"/>
          </a:xfrm>
        </p:spPr>
        <p:txBody>
          <a:bodyPr/>
          <a:lstStyle/>
          <a:p>
            <a:r>
              <a:rPr lang="nb-NO" sz="2000" dirty="0"/>
              <a:t>Scheduling predictor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450A-358D-456B-AD7E-C664DC095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281" y="1369219"/>
            <a:ext cx="2115802" cy="3263400"/>
          </a:xfrm>
        </p:spPr>
        <p:txBody>
          <a:bodyPr/>
          <a:lstStyle/>
          <a:p>
            <a:pPr marL="552450" indent="-457200">
              <a:buFont typeface="+mj-lt"/>
              <a:buAutoNum type="arabicPeriod"/>
            </a:pPr>
            <a:r>
              <a:rPr lang="nb-NO" dirty="0"/>
              <a:t>Name</a:t>
            </a:r>
          </a:p>
          <a:p>
            <a:pPr marL="552450" indent="-457200">
              <a:buFont typeface="+mj-lt"/>
              <a:buAutoNum type="arabicPeriod"/>
            </a:pPr>
            <a:r>
              <a:rPr lang="nb-NO" dirty="0"/>
              <a:t>Select frequency: Every week</a:t>
            </a:r>
          </a:p>
          <a:p>
            <a:pPr marL="552450" indent="-457200">
              <a:buFont typeface="+mj-lt"/>
              <a:buAutoNum type="arabicPeriod"/>
            </a:pPr>
            <a:r>
              <a:rPr lang="nb-NO" dirty="0"/>
              <a:t>Job type: Predictor</a:t>
            </a:r>
          </a:p>
          <a:p>
            <a:pPr marL="552450" indent="-457200">
              <a:buFont typeface="+mj-lt"/>
              <a:buAutoNum type="arabicPeriod"/>
            </a:pPr>
            <a:r>
              <a:rPr lang="nb-NO" dirty="0"/>
              <a:t>Relative start:  -60</a:t>
            </a:r>
          </a:p>
          <a:p>
            <a:pPr marL="552450" indent="-457200">
              <a:buFont typeface="+mj-lt"/>
              <a:buAutoNum type="arabicPeriod"/>
            </a:pPr>
            <a:r>
              <a:rPr lang="nb-NO" dirty="0"/>
              <a:t>Relative end: - 1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739C3-EB9A-49F7-910C-2CDD1AA2B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305" y="0"/>
            <a:ext cx="66026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59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DC7A-BA7F-417E-9314-0BA140E9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07" y="283450"/>
            <a:ext cx="6410102" cy="994200"/>
          </a:xfrm>
        </p:spPr>
        <p:txBody>
          <a:bodyPr/>
          <a:lstStyle/>
          <a:p>
            <a:r>
              <a:rPr lang="nb-NO" sz="1800" dirty="0"/>
              <a:t>When to run validation rules: Automatically scheduled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601DD-D61C-46D8-863D-606232BF8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985" y="1190048"/>
            <a:ext cx="3328338" cy="1092408"/>
          </a:xfrm>
        </p:spPr>
        <p:txBody>
          <a:bodyPr/>
          <a:lstStyle/>
          <a:p>
            <a:pPr marL="95250" indent="0">
              <a:buNone/>
            </a:pPr>
            <a:r>
              <a:rPr lang="nb-NO" sz="1400" dirty="0"/>
              <a:t>A couple of best practices: </a:t>
            </a:r>
          </a:p>
          <a:p>
            <a:pPr marL="95250" indent="0">
              <a:buNone/>
            </a:pPr>
            <a:endParaRPr lang="nb-NO" sz="1400" dirty="0"/>
          </a:p>
          <a:p>
            <a:pPr marL="438150" indent="-342900">
              <a:buFont typeface="+mj-lt"/>
              <a:buAutoNum type="arabicPeriod"/>
            </a:pPr>
            <a:r>
              <a:rPr lang="nb-NO" sz="1400" dirty="0"/>
              <a:t>Schedule predictors to run before analytics tables</a:t>
            </a:r>
          </a:p>
          <a:p>
            <a:pPr marL="438150" indent="-342900">
              <a:buFont typeface="+mj-lt"/>
              <a:buAutoNum type="arabicPeriod"/>
            </a:pPr>
            <a:r>
              <a:rPr lang="nb-NO" sz="1400" dirty="0"/>
              <a:t>Schedule analytics tables before validation rules </a:t>
            </a:r>
          </a:p>
          <a:p>
            <a:pPr marL="438150" indent="-342900">
              <a:buFont typeface="+mj-lt"/>
              <a:buAutoNum type="arabicPeriod"/>
            </a:pPr>
            <a:r>
              <a:rPr lang="nb-NO" sz="1400" dirty="0"/>
              <a:t>Schedule just a few critical validations to run nighly or more frequently – disease </a:t>
            </a:r>
            <a:r>
              <a:rPr lang="en-ZA" sz="1400" dirty="0"/>
              <a:t>surveillance</a:t>
            </a:r>
            <a:r>
              <a:rPr lang="nb-NO" sz="1400" dirty="0"/>
              <a:t> and </a:t>
            </a:r>
            <a:r>
              <a:rPr lang="nb-NO" sz="1400" dirty="0">
                <a:highlight>
                  <a:srgbClr val="FFFF00"/>
                </a:highlight>
              </a:rPr>
              <a:t>persist</a:t>
            </a:r>
            <a:r>
              <a:rPr lang="nb-NO" sz="1400" dirty="0"/>
              <a:t> results </a:t>
            </a:r>
          </a:p>
          <a:p>
            <a:pPr marL="438150" indent="-342900">
              <a:buFont typeface="+mj-lt"/>
              <a:buAutoNum type="arabicPeriod"/>
            </a:pPr>
            <a:r>
              <a:rPr lang="nb-NO" sz="1400" dirty="0"/>
              <a:t>Schedule more, routine DQ checks to run weekly, monthly, or less frequently and make the relative period short: Start relative period =   -20 and End relative period = 1</a:t>
            </a:r>
            <a:endParaRPr lang="en-US" sz="140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CB46A0C-14A4-4E25-9384-83719F3217D0}"/>
              </a:ext>
            </a:extLst>
          </p:cNvPr>
          <p:cNvSpPr txBox="1">
            <a:spLocks/>
          </p:cNvSpPr>
          <p:nvPr/>
        </p:nvSpPr>
        <p:spPr>
          <a:xfrm>
            <a:off x="5592199" y="3936950"/>
            <a:ext cx="3149452" cy="8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5250" indent="0">
              <a:buFont typeface="Arial"/>
              <a:buNone/>
            </a:pPr>
            <a:endParaRPr lang="nb-NO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E46EB5-B748-4C8C-9E19-85AA5FA09588}"/>
              </a:ext>
            </a:extLst>
          </p:cNvPr>
          <p:cNvSpPr txBox="1">
            <a:spLocks/>
          </p:cNvSpPr>
          <p:nvPr/>
        </p:nvSpPr>
        <p:spPr>
          <a:xfrm>
            <a:off x="4572000" y="2025546"/>
            <a:ext cx="3909015" cy="109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5250" indent="0">
              <a:buFont typeface="Arial"/>
              <a:buNone/>
            </a:pPr>
            <a:r>
              <a:rPr lang="nb-NO" sz="1800" dirty="0"/>
              <a:t>Scheduling Running</a:t>
            </a:r>
          </a:p>
          <a:p>
            <a:pPr marL="438150" indent="-342900">
              <a:buFont typeface="+mj-lt"/>
              <a:buAutoNum type="arabicPeriod"/>
            </a:pPr>
            <a:r>
              <a:rPr lang="nb-NO" sz="1800" dirty="0"/>
              <a:t>Predictors – 23:00 SUNDAY</a:t>
            </a:r>
          </a:p>
          <a:p>
            <a:pPr marL="438150" indent="-342900">
              <a:buFont typeface="+mj-lt"/>
              <a:buAutoNum type="arabicPeriod"/>
            </a:pPr>
            <a:r>
              <a:rPr lang="nb-NO" sz="1800" dirty="0"/>
              <a:t>Analytics tables – 24:00 SUNDAY</a:t>
            </a:r>
          </a:p>
          <a:p>
            <a:pPr marL="438150" indent="-342900">
              <a:buFont typeface="+mj-lt"/>
              <a:buAutoNum type="arabicPeriod"/>
            </a:pPr>
            <a:r>
              <a:rPr lang="nb-NO" sz="1800" dirty="0"/>
              <a:t>Validation Rules Alers – 03:00 Daily </a:t>
            </a:r>
          </a:p>
          <a:p>
            <a:pPr marL="438150" indent="-342900">
              <a:buFont typeface="+mj-lt"/>
              <a:buAutoNum type="arabicPeriod"/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689322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E1F8-3330-4B12-8E66-DDD6DE6D4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211" y="540773"/>
            <a:ext cx="7921944" cy="525825"/>
          </a:xfrm>
        </p:spPr>
        <p:txBody>
          <a:bodyPr/>
          <a:lstStyle/>
          <a:p>
            <a:r>
              <a:rPr lang="nb-NO" sz="1800" dirty="0"/>
              <a:t>About Email – Get the information from your email host. 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97FE7-ED87-4AA8-933C-87113476C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338B4-859E-4DFB-9162-694FA9F29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3" y="1374571"/>
            <a:ext cx="4846110" cy="3302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1A8E71-A7E7-449C-B322-0F237B3A3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971" y="1066598"/>
            <a:ext cx="6173456" cy="269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84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A9F74-9AEF-4E4E-A37B-0D78E1C1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211" y="517718"/>
            <a:ext cx="7921944" cy="857817"/>
          </a:xfrm>
        </p:spPr>
        <p:txBody>
          <a:bodyPr/>
          <a:lstStyle/>
          <a:p>
            <a:r>
              <a:rPr lang="nb-NO" dirty="0"/>
              <a:t>Automatic email alerts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056FC-27AE-404B-9A4F-6361EB551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245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BC9097-5FF2-4270-AA86-D2A27602B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044"/>
            <a:ext cx="9144000" cy="3293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47EACF-A50C-470C-AF3B-913B7EB58DAB}"/>
              </a:ext>
            </a:extLst>
          </p:cNvPr>
          <p:cNvSpPr txBox="1"/>
          <p:nvPr/>
        </p:nvSpPr>
        <p:spPr>
          <a:xfrm>
            <a:off x="3232298" y="2991293"/>
            <a:ext cx="550057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Daily validation rule alert emails for ANC for whole country</a:t>
            </a:r>
          </a:p>
          <a:p>
            <a:r>
              <a:rPr lang="nb-NO" dirty="0"/>
              <a:t>2 validation rules makes: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nb-NO" dirty="0"/>
              <a:t>19 emails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Approximatly 2000 alerts.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lvl="1"/>
            <a:r>
              <a:rPr lang="nb-NO" dirty="0"/>
              <a:t>USEFUL??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62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A9F74-9AEF-4E4E-A37B-0D78E1C1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211" y="347638"/>
            <a:ext cx="7921944" cy="857817"/>
          </a:xfrm>
        </p:spPr>
        <p:txBody>
          <a:bodyPr/>
          <a:lstStyle/>
          <a:p>
            <a:r>
              <a:rPr lang="nb-NO" dirty="0"/>
              <a:t>Automatic email alerts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056FC-27AE-404B-9A4F-6361EB551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245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26394-1543-4CD4-A7A5-BE7AA9D52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62" y="1076785"/>
            <a:ext cx="6864505" cy="4066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47EACF-A50C-470C-AF3B-913B7EB58DAB}"/>
              </a:ext>
            </a:extLst>
          </p:cNvPr>
          <p:cNvSpPr txBox="1"/>
          <p:nvPr/>
        </p:nvSpPr>
        <p:spPr>
          <a:xfrm>
            <a:off x="3232298" y="2991293"/>
            <a:ext cx="5500576" cy="1538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Daily validation rule alert emails for ANC for whole country</a:t>
            </a:r>
          </a:p>
          <a:p>
            <a:r>
              <a:rPr lang="nb-NO" dirty="0"/>
              <a:t>2 validation rules makes: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nb-NO" dirty="0"/>
              <a:t>19 emails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dirty="0"/>
              <a:t>Approximatly 2000 alerts.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lvl="1"/>
            <a:r>
              <a:rPr lang="nb-NO" dirty="0"/>
              <a:t>USEFUL??       </a:t>
            </a:r>
            <a:r>
              <a:rPr lang="nb-NO" sz="2400" b="1" dirty="0"/>
              <a:t>NO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5138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4E35-2963-46E0-B591-63E08911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Example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87FEC-30CC-41B9-B4C1-448691DD2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https://mail.google.com/mail/u/1/#inbox/FMfcgxwHNqJFFxkGbfzBWBxqxWSfmWxC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07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B619-77CD-4962-83A9-6DB2E0B6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Our email is everything. </a:t>
            </a:r>
            <a:endParaRPr lang="en-US" dirty="0"/>
          </a:p>
        </p:txBody>
      </p:sp>
      <p:pic>
        <p:nvPicPr>
          <p:cNvPr id="2050" name="Picture 2" descr="An update on my process for managing emails, to-do and notes ...">
            <a:extLst>
              <a:ext uri="{FF2B5EF4-FFF2-40B4-BE49-F238E27FC236}">
                <a16:creationId xmlns:a16="http://schemas.microsoft.com/office/drawing/2014/main" id="{45AFB362-97C0-4BE3-8D76-26ED0C7C0DD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24" y="1206183"/>
            <a:ext cx="2978150" cy="308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9 Cartoons to Help You Avoid Any Actual Work - The Cooper Review ...">
            <a:extLst>
              <a:ext uri="{FF2B5EF4-FFF2-40B4-BE49-F238E27FC236}">
                <a16:creationId xmlns:a16="http://schemas.microsoft.com/office/drawing/2014/main" id="{8B50D26A-EF44-4C0D-B57C-9687E9672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53" y="1243348"/>
            <a:ext cx="3011770" cy="3011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29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840D5-3510-40DF-A38D-1826E340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67" y="938691"/>
            <a:ext cx="2843135" cy="994200"/>
          </a:xfrm>
        </p:spPr>
        <p:txBody>
          <a:bodyPr/>
          <a:lstStyle/>
          <a:p>
            <a:r>
              <a:rPr lang="nb-NO" dirty="0"/>
              <a:t>How and for whom can automatic validation email alerts be useful?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08A43F-EDA3-496A-8F54-F88A64D7BB5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46353567"/>
              </p:ext>
            </p:extLst>
          </p:nvPr>
        </p:nvGraphicFramePr>
        <p:xfrm>
          <a:off x="3733800" y="0"/>
          <a:ext cx="5410200" cy="6918325"/>
        </p:xfrm>
        <a:graphic>
          <a:graphicData uri="http://schemas.openxmlformats.org/drawingml/2006/table">
            <a:tbl>
              <a:tblPr/>
              <a:tblGrid>
                <a:gridCol w="5410847">
                  <a:extLst>
                    <a:ext uri="{9D8B030D-6E8A-4147-A177-3AD203B41FA5}">
                      <a16:colId xmlns:a16="http://schemas.microsoft.com/office/drawing/2014/main" val="2559303239"/>
                    </a:ext>
                  </a:extLst>
                </a:gridCol>
              </a:tblGrid>
              <a:tr h="4957746">
                <a:tc>
                  <a:txBody>
                    <a:bodyPr/>
                    <a:lstStyle/>
                    <a:p>
                      <a:pPr rtl="0" fontAlgn="t"/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From: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"Rwanda HMIS Message [No reply]" &lt;</a:t>
                      </a:r>
                      <a:r>
                        <a:rPr lang="en-US" sz="700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trainmutali@gmail.com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</a:t>
                      </a:r>
                      <a:b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Date: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June 6, 2019 at 10:00:00 PM PDT</a:t>
                      </a:r>
                      <a:b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To: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Undisclosed recipients: ;</a:t>
                      </a:r>
                      <a:b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Subject: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[Rwanda HMIS] Validation violations as of 2019-06-07T07:00:00</a:t>
                      </a:r>
                      <a:br>
                        <a:rPr lang="en-US" sz="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n-US" sz="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t"/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Violations: High 23, medium 0, low 0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Batsinda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HP for 201905 on 20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Bumbogo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(ex-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Gikomero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I) CS f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Cyuga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HP for 201905 on 2019-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Cyumba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CS for 201905 on 2019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Gatsata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CS for 201905 on 201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Gikore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CS for 201905 on 2019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Gitarama CS for 201905 on 20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Gitwe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CS for 201905 on 2019-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Harmony Clin for 201905 on 2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Jenda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nyabihu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HP for 20190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Kirambi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CS for 201905 on 201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Kirarambogo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CS for 201905 on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Ntoma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CS for 201905 on 2019-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Nyarugunga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CS for 201905 on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Rubengera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CS for 201905 on 2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Ruheru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CS for 201905 on 2019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Rusizi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CS for 201905 on 2019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Rutare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gicumbi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CS for 2019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Rutonde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CS for 201905 on 201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Rwimitereri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CS for 201905 on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Sovu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Ngororero</a:t>
                      </a: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CS for 2019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St Pierre DISP for 201905 on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violation of the Penta 3 outlier data validation rule was detected at Tare CS for 201905 on 2019-0</a:t>
                      </a:r>
                      <a:b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Please confirm that the value is correct of Penta 3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10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551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4BF33-16A6-4AD7-8F8C-DDF9C0AE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 Quality SoPs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99BF8-D1A3-4DC3-8D27-6C9E25CF2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Defines what actions to take by everyone.</a:t>
            </a:r>
          </a:p>
          <a:p>
            <a:pPr lvl="1"/>
            <a:r>
              <a:rPr lang="nb-NO" dirty="0"/>
              <a:t>What is the process for each person</a:t>
            </a:r>
          </a:p>
          <a:p>
            <a:pPr lvl="1"/>
            <a:r>
              <a:rPr lang="nb-NO" dirty="0"/>
              <a:t>What automated messages does each person recieve</a:t>
            </a:r>
          </a:p>
          <a:p>
            <a:pPr lvl="2"/>
            <a:r>
              <a:rPr lang="nb-NO" dirty="0"/>
              <a:t>User groups for messages </a:t>
            </a:r>
          </a:p>
          <a:p>
            <a:pPr lvl="2"/>
            <a:r>
              <a:rPr lang="nb-NO"/>
              <a:t>Org unit contact details are updated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21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8590"/>
            <a:ext cx="6858000" cy="651510"/>
          </a:xfrm>
          <a:noFill/>
        </p:spPr>
        <p:txBody>
          <a:bodyPr spcFirstLastPara="1" wrap="square" lIns="274320" tIns="91425" rIns="137160" bIns="91425" anchor="ctr" anchorCtr="0">
            <a:norm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Quality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D9EBF7-4809-4C9D-951F-44BC93937D2B}" type="slidenum">
              <a:rPr lang="en-US" smtClean="0"/>
              <a:t>32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294748" y="1129422"/>
            <a:ext cx="6516093" cy="1531169"/>
            <a:chOff x="202330" y="1131829"/>
            <a:chExt cx="8688124" cy="2041559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202330" y="1270564"/>
              <a:ext cx="1902823" cy="1902823"/>
              <a:chOff x="810196" y="2844527"/>
              <a:chExt cx="2736304" cy="2736304"/>
            </a:xfrm>
          </p:grpSpPr>
          <p:sp>
            <p:nvSpPr>
              <p:cNvPr id="5" name="Arc 4"/>
              <p:cNvSpPr/>
              <p:nvPr/>
            </p:nvSpPr>
            <p:spPr>
              <a:xfrm>
                <a:off x="810196" y="2844527"/>
                <a:ext cx="2736304" cy="2736304"/>
              </a:xfrm>
              <a:prstGeom prst="arc">
                <a:avLst>
                  <a:gd name="adj1" fmla="val 20369113"/>
                  <a:gd name="adj2" fmla="val 16797269"/>
                </a:avLst>
              </a:prstGeom>
              <a:ln w="1270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5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034332" y="4011403"/>
                <a:ext cx="1482672" cy="0"/>
              </a:xfrm>
              <a:prstGeom prst="line">
                <a:avLst/>
              </a:prstGeom>
              <a:ln w="1270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Chord 6"/>
              <p:cNvSpPr/>
              <p:nvPr/>
            </p:nvSpPr>
            <p:spPr bwMode="ltGray">
              <a:xfrm>
                <a:off x="976219" y="3010245"/>
                <a:ext cx="2423577" cy="2423576"/>
              </a:xfrm>
              <a:prstGeom prst="chord">
                <a:avLst>
                  <a:gd name="adj1" fmla="val 6349068"/>
                  <a:gd name="adj2" fmla="val 15238606"/>
                </a:avLst>
              </a:prstGeom>
              <a:solidFill>
                <a:schemeClr val="tx2">
                  <a:alpha val="50196"/>
                </a:schemeClr>
              </a:solidFill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75" dirty="0" err="1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71523" y="3633333"/>
                <a:ext cx="1529433" cy="1576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spcAft>
                    <a:spcPts val="675"/>
                  </a:spcAft>
                </a:pPr>
                <a:r>
                  <a:rPr lang="en-GB" sz="900" b="1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Completeness</a:t>
                </a:r>
                <a:endParaRPr lang="en-GB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34332" y="4284687"/>
                <a:ext cx="1152128" cy="728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spcAft>
                    <a:spcPts val="675"/>
                  </a:spcAft>
                </a:pPr>
                <a:r>
                  <a:rPr lang="en-US" sz="7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All data fields are completed</a:t>
                </a:r>
                <a:endParaRPr lang="en-GB" sz="7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65296" y="3833470"/>
                <a:ext cx="810272" cy="7965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spcAft>
                    <a:spcPts val="675"/>
                  </a:spcAft>
                </a:pPr>
                <a:r>
                  <a:rPr lang="en-GB" sz="2250" b="1" dirty="0">
                    <a:solidFill>
                      <a:srgbClr val="FFFF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01</a:t>
                </a:r>
                <a:endParaRPr lang="en-GB" sz="225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4718511" y="1270565"/>
              <a:ext cx="1902823" cy="1902823"/>
              <a:chOff x="7166751" y="2844527"/>
              <a:chExt cx="2736304" cy="2736304"/>
            </a:xfrm>
          </p:grpSpPr>
          <p:sp>
            <p:nvSpPr>
              <p:cNvPr id="15" name="Arc 14"/>
              <p:cNvSpPr/>
              <p:nvPr/>
            </p:nvSpPr>
            <p:spPr>
              <a:xfrm>
                <a:off x="7166751" y="2844527"/>
                <a:ext cx="2736304" cy="2736304"/>
              </a:xfrm>
              <a:prstGeom prst="arc">
                <a:avLst>
                  <a:gd name="adj1" fmla="val 20369113"/>
                  <a:gd name="adj2" fmla="val 16797269"/>
                </a:avLst>
              </a:prstGeom>
              <a:ln w="1270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5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8390887" y="4011403"/>
                <a:ext cx="1482672" cy="0"/>
              </a:xfrm>
              <a:prstGeom prst="line">
                <a:avLst/>
              </a:prstGeom>
              <a:ln w="1270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hord 16"/>
              <p:cNvSpPr/>
              <p:nvPr/>
            </p:nvSpPr>
            <p:spPr bwMode="ltGray">
              <a:xfrm>
                <a:off x="7332773" y="3010245"/>
                <a:ext cx="2423576" cy="2423576"/>
              </a:xfrm>
              <a:prstGeom prst="chord">
                <a:avLst>
                  <a:gd name="adj1" fmla="val 6349068"/>
                  <a:gd name="adj2" fmla="val 15238606"/>
                </a:avLst>
              </a:prstGeom>
              <a:solidFill>
                <a:schemeClr val="tx2">
                  <a:alpha val="50196"/>
                </a:schemeClr>
              </a:solidFill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 dirty="0" err="1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390887" y="3614162"/>
                <a:ext cx="1314329" cy="2193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spcAft>
                    <a:spcPts val="675"/>
                  </a:spcAft>
                </a:pPr>
                <a:r>
                  <a:rPr lang="en-GB" sz="900" b="1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Integrity</a:t>
                </a:r>
                <a:endParaRPr lang="en-GB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390887" y="4284687"/>
                <a:ext cx="1152128" cy="728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spcAft>
                    <a:spcPts val="675"/>
                  </a:spcAft>
                </a:pPr>
                <a:r>
                  <a:rPr lang="en-GB" sz="7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Data without personal manipulation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396799" y="3833470"/>
                <a:ext cx="810272" cy="7965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spcAft>
                    <a:spcPts val="675"/>
                  </a:spcAft>
                </a:pPr>
                <a:r>
                  <a:rPr lang="en-GB" sz="2250" b="1" dirty="0">
                    <a:solidFill>
                      <a:srgbClr val="FFFF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03</a:t>
                </a:r>
                <a:endParaRPr lang="en-GB" sz="225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2460421" y="1270565"/>
              <a:ext cx="1902823" cy="1902823"/>
              <a:chOff x="4054841" y="2844527"/>
              <a:chExt cx="2736304" cy="2736304"/>
            </a:xfrm>
          </p:grpSpPr>
          <p:sp>
            <p:nvSpPr>
              <p:cNvPr id="24" name="Arc 23"/>
              <p:cNvSpPr/>
              <p:nvPr/>
            </p:nvSpPr>
            <p:spPr>
              <a:xfrm>
                <a:off x="4054841" y="2844527"/>
                <a:ext cx="2736304" cy="2736304"/>
              </a:xfrm>
              <a:prstGeom prst="arc">
                <a:avLst>
                  <a:gd name="adj1" fmla="val 20369113"/>
                  <a:gd name="adj2" fmla="val 16797269"/>
                </a:avLst>
              </a:prstGeom>
              <a:ln w="1270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5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5278977" y="4011403"/>
                <a:ext cx="1482672" cy="0"/>
              </a:xfrm>
              <a:prstGeom prst="line">
                <a:avLst/>
              </a:prstGeom>
              <a:ln w="1270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Chord 25"/>
              <p:cNvSpPr/>
              <p:nvPr/>
            </p:nvSpPr>
            <p:spPr bwMode="ltGray">
              <a:xfrm>
                <a:off x="4220863" y="3010245"/>
                <a:ext cx="2423576" cy="2423576"/>
              </a:xfrm>
              <a:prstGeom prst="chord">
                <a:avLst>
                  <a:gd name="adj1" fmla="val 6349068"/>
                  <a:gd name="adj2" fmla="val 15238606"/>
                </a:avLst>
              </a:prstGeom>
              <a:solidFill>
                <a:schemeClr val="tx2">
                  <a:alpha val="50196"/>
                </a:schemeClr>
              </a:solidFill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 dirty="0" err="1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278977" y="3633331"/>
                <a:ext cx="1314329" cy="2193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spcAft>
                    <a:spcPts val="675"/>
                  </a:spcAft>
                </a:pPr>
                <a:r>
                  <a:rPr lang="en-GB" sz="900" b="1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Accuracy</a:t>
                </a:r>
                <a:endParaRPr lang="en-GB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278977" y="4284687"/>
                <a:ext cx="1152128" cy="728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spcAft>
                    <a:spcPts val="675"/>
                  </a:spcAft>
                </a:pPr>
                <a:r>
                  <a:rPr lang="en-US" sz="7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Data reported should be same as source docs</a:t>
                </a:r>
                <a:endParaRPr lang="en-GB" sz="7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284889" y="3833470"/>
                <a:ext cx="810272" cy="7965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spcAft>
                    <a:spcPts val="675"/>
                  </a:spcAft>
                </a:pPr>
                <a:r>
                  <a:rPr lang="en-GB" sz="2250" b="1" dirty="0">
                    <a:solidFill>
                      <a:srgbClr val="FFFF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02</a:t>
                </a:r>
                <a:endParaRPr lang="en-GB" sz="225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>
              <a:grpSpLocks noChangeAspect="1"/>
            </p:cNvGrpSpPr>
            <p:nvPr/>
          </p:nvGrpSpPr>
          <p:grpSpPr>
            <a:xfrm>
              <a:off x="6976602" y="1270565"/>
              <a:ext cx="1902823" cy="1902823"/>
              <a:chOff x="7166751" y="2844527"/>
              <a:chExt cx="2736304" cy="2736304"/>
            </a:xfrm>
          </p:grpSpPr>
          <p:sp>
            <p:nvSpPr>
              <p:cNvPr id="34" name="Arc 33"/>
              <p:cNvSpPr/>
              <p:nvPr/>
            </p:nvSpPr>
            <p:spPr>
              <a:xfrm>
                <a:off x="7166751" y="2844527"/>
                <a:ext cx="2736304" cy="2736304"/>
              </a:xfrm>
              <a:prstGeom prst="arc">
                <a:avLst>
                  <a:gd name="adj1" fmla="val 20369113"/>
                  <a:gd name="adj2" fmla="val 16797269"/>
                </a:avLst>
              </a:prstGeom>
              <a:ln w="1270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5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8390887" y="4011403"/>
                <a:ext cx="1482672" cy="0"/>
              </a:xfrm>
              <a:prstGeom prst="line">
                <a:avLst/>
              </a:prstGeom>
              <a:ln w="1270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Chord 35"/>
              <p:cNvSpPr/>
              <p:nvPr/>
            </p:nvSpPr>
            <p:spPr bwMode="ltGray">
              <a:xfrm>
                <a:off x="7332773" y="3010245"/>
                <a:ext cx="2423576" cy="2423576"/>
              </a:xfrm>
              <a:prstGeom prst="chord">
                <a:avLst>
                  <a:gd name="adj1" fmla="val 6349068"/>
                  <a:gd name="adj2" fmla="val 15238606"/>
                </a:avLst>
              </a:prstGeom>
              <a:solidFill>
                <a:schemeClr val="tx2">
                  <a:alpha val="50196"/>
                </a:schemeClr>
              </a:solidFill>
              <a:ln w="3175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 dirty="0" err="1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8390887" y="3614162"/>
                <a:ext cx="1314329" cy="2193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spcAft>
                    <a:spcPts val="675"/>
                  </a:spcAft>
                </a:pPr>
                <a:r>
                  <a:rPr lang="en-GB" sz="900" b="1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Timeliness</a:t>
                </a:r>
                <a:endParaRPr lang="en-GB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390887" y="4284687"/>
                <a:ext cx="1152128" cy="728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spcAft>
                    <a:spcPts val="675"/>
                  </a:spcAft>
                </a:pPr>
                <a:r>
                  <a:rPr lang="en-US" sz="7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Data to be prepared and sent on time</a:t>
                </a:r>
                <a:endParaRPr lang="en-GB" sz="7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396799" y="3833470"/>
                <a:ext cx="810272" cy="7965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spcAft>
                    <a:spcPts val="675"/>
                  </a:spcAft>
                </a:pPr>
                <a:r>
                  <a:rPr lang="en-GB" sz="2250" b="1" dirty="0">
                    <a:solidFill>
                      <a:srgbClr val="FFFF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04</a:t>
                </a:r>
                <a:endParaRPr lang="en-GB" sz="225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grpSp>
          <p:nvGrpSpPr>
            <p:cNvPr id="45" name="Group 44"/>
            <p:cNvGrpSpPr>
              <a:grpSpLocks noChangeAspect="1"/>
            </p:cNvGrpSpPr>
            <p:nvPr/>
          </p:nvGrpSpPr>
          <p:grpSpPr>
            <a:xfrm>
              <a:off x="3663229" y="1131829"/>
              <a:ext cx="685800" cy="685800"/>
              <a:chOff x="4091659" y="3474401"/>
              <a:chExt cx="612000" cy="612000"/>
            </a:xfrm>
          </p:grpSpPr>
          <p:sp>
            <p:nvSpPr>
              <p:cNvPr id="46" name="Oval 45"/>
              <p:cNvSpPr/>
              <p:nvPr/>
            </p:nvSpPr>
            <p:spPr bwMode="ltGray">
              <a:xfrm>
                <a:off x="4091659" y="3474401"/>
                <a:ext cx="612000" cy="61200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 dirty="0" err="1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  <p:sp>
            <p:nvSpPr>
              <p:cNvPr id="47" name="Freeform 4990"/>
              <p:cNvSpPr>
                <a:spLocks noEditPoints="1"/>
              </p:cNvSpPr>
              <p:nvPr/>
            </p:nvSpPr>
            <p:spPr bwMode="auto">
              <a:xfrm>
                <a:off x="4254701" y="3589185"/>
                <a:ext cx="285917" cy="397376"/>
              </a:xfrm>
              <a:custGeom>
                <a:avLst/>
                <a:gdLst>
                  <a:gd name="T0" fmla="*/ 0 w 236"/>
                  <a:gd name="T1" fmla="*/ 16 h 328"/>
                  <a:gd name="T2" fmla="*/ 220 w 236"/>
                  <a:gd name="T3" fmla="*/ 328 h 328"/>
                  <a:gd name="T4" fmla="*/ 236 w 236"/>
                  <a:gd name="T5" fmla="*/ 16 h 328"/>
                  <a:gd name="T6" fmla="*/ 66 w 236"/>
                  <a:gd name="T7" fmla="*/ 290 h 328"/>
                  <a:gd name="T8" fmla="*/ 40 w 236"/>
                  <a:gd name="T9" fmla="*/ 300 h 328"/>
                  <a:gd name="T10" fmla="*/ 36 w 236"/>
                  <a:gd name="T11" fmla="*/ 270 h 328"/>
                  <a:gd name="T12" fmla="*/ 64 w 236"/>
                  <a:gd name="T13" fmla="*/ 274 h 328"/>
                  <a:gd name="T14" fmla="*/ 60 w 236"/>
                  <a:gd name="T15" fmla="*/ 252 h 328"/>
                  <a:gd name="T16" fmla="*/ 34 w 236"/>
                  <a:gd name="T17" fmla="*/ 244 h 328"/>
                  <a:gd name="T18" fmla="*/ 56 w 236"/>
                  <a:gd name="T19" fmla="*/ 220 h 328"/>
                  <a:gd name="T20" fmla="*/ 66 w 236"/>
                  <a:gd name="T21" fmla="*/ 196 h 328"/>
                  <a:gd name="T22" fmla="*/ 44 w 236"/>
                  <a:gd name="T23" fmla="*/ 206 h 328"/>
                  <a:gd name="T24" fmla="*/ 34 w 236"/>
                  <a:gd name="T25" fmla="*/ 180 h 328"/>
                  <a:gd name="T26" fmla="*/ 62 w 236"/>
                  <a:gd name="T27" fmla="*/ 178 h 328"/>
                  <a:gd name="T28" fmla="*/ 62 w 236"/>
                  <a:gd name="T29" fmla="*/ 158 h 328"/>
                  <a:gd name="T30" fmla="*/ 34 w 236"/>
                  <a:gd name="T31" fmla="*/ 154 h 328"/>
                  <a:gd name="T32" fmla="*/ 44 w 236"/>
                  <a:gd name="T33" fmla="*/ 128 h 328"/>
                  <a:gd name="T34" fmla="*/ 66 w 236"/>
                  <a:gd name="T35" fmla="*/ 150 h 328"/>
                  <a:gd name="T36" fmla="*/ 88 w 236"/>
                  <a:gd name="T37" fmla="*/ 300 h 328"/>
                  <a:gd name="T38" fmla="*/ 78 w 236"/>
                  <a:gd name="T39" fmla="*/ 278 h 328"/>
                  <a:gd name="T40" fmla="*/ 106 w 236"/>
                  <a:gd name="T41" fmla="*/ 268 h 328"/>
                  <a:gd name="T42" fmla="*/ 110 w 236"/>
                  <a:gd name="T43" fmla="*/ 248 h 328"/>
                  <a:gd name="T44" fmla="*/ 82 w 236"/>
                  <a:gd name="T45" fmla="*/ 250 h 328"/>
                  <a:gd name="T46" fmla="*/ 86 w 236"/>
                  <a:gd name="T47" fmla="*/ 222 h 328"/>
                  <a:gd name="T48" fmla="*/ 112 w 236"/>
                  <a:gd name="T49" fmla="*/ 230 h 328"/>
                  <a:gd name="T50" fmla="*/ 102 w 236"/>
                  <a:gd name="T51" fmla="*/ 206 h 328"/>
                  <a:gd name="T52" fmla="*/ 78 w 236"/>
                  <a:gd name="T53" fmla="*/ 184 h 328"/>
                  <a:gd name="T54" fmla="*/ 102 w 236"/>
                  <a:gd name="T55" fmla="*/ 174 h 328"/>
                  <a:gd name="T56" fmla="*/ 112 w 236"/>
                  <a:gd name="T57" fmla="*/ 150 h 328"/>
                  <a:gd name="T58" fmla="*/ 86 w 236"/>
                  <a:gd name="T59" fmla="*/ 160 h 328"/>
                  <a:gd name="T60" fmla="*/ 82 w 236"/>
                  <a:gd name="T61" fmla="*/ 130 h 328"/>
                  <a:gd name="T62" fmla="*/ 110 w 236"/>
                  <a:gd name="T63" fmla="*/ 134 h 328"/>
                  <a:gd name="T64" fmla="*/ 150 w 236"/>
                  <a:gd name="T65" fmla="*/ 300 h 328"/>
                  <a:gd name="T66" fmla="*/ 124 w 236"/>
                  <a:gd name="T67" fmla="*/ 290 h 328"/>
                  <a:gd name="T68" fmla="*/ 148 w 236"/>
                  <a:gd name="T69" fmla="*/ 268 h 328"/>
                  <a:gd name="T70" fmla="*/ 158 w 236"/>
                  <a:gd name="T71" fmla="*/ 244 h 328"/>
                  <a:gd name="T72" fmla="*/ 134 w 236"/>
                  <a:gd name="T73" fmla="*/ 254 h 328"/>
                  <a:gd name="T74" fmla="*/ 126 w 236"/>
                  <a:gd name="T75" fmla="*/ 226 h 328"/>
                  <a:gd name="T76" fmla="*/ 154 w 236"/>
                  <a:gd name="T77" fmla="*/ 224 h 328"/>
                  <a:gd name="T78" fmla="*/ 154 w 236"/>
                  <a:gd name="T79" fmla="*/ 204 h 328"/>
                  <a:gd name="T80" fmla="*/ 126 w 236"/>
                  <a:gd name="T81" fmla="*/ 200 h 328"/>
                  <a:gd name="T82" fmla="*/ 134 w 236"/>
                  <a:gd name="T83" fmla="*/ 174 h 328"/>
                  <a:gd name="T84" fmla="*/ 158 w 236"/>
                  <a:gd name="T85" fmla="*/ 196 h 328"/>
                  <a:gd name="T86" fmla="*/ 134 w 236"/>
                  <a:gd name="T87" fmla="*/ 160 h 328"/>
                  <a:gd name="T88" fmla="*/ 124 w 236"/>
                  <a:gd name="T89" fmla="*/ 138 h 328"/>
                  <a:gd name="T90" fmla="*/ 150 w 236"/>
                  <a:gd name="T91" fmla="*/ 128 h 328"/>
                  <a:gd name="T92" fmla="*/ 202 w 236"/>
                  <a:gd name="T93" fmla="*/ 290 h 328"/>
                  <a:gd name="T94" fmla="*/ 176 w 236"/>
                  <a:gd name="T95" fmla="*/ 300 h 328"/>
                  <a:gd name="T96" fmla="*/ 172 w 236"/>
                  <a:gd name="T97" fmla="*/ 226 h 328"/>
                  <a:gd name="T98" fmla="*/ 200 w 236"/>
                  <a:gd name="T99" fmla="*/ 224 h 328"/>
                  <a:gd name="T100" fmla="*/ 200 w 236"/>
                  <a:gd name="T101" fmla="*/ 204 h 328"/>
                  <a:gd name="T102" fmla="*/ 172 w 236"/>
                  <a:gd name="T103" fmla="*/ 200 h 328"/>
                  <a:gd name="T104" fmla="*/ 180 w 236"/>
                  <a:gd name="T105" fmla="*/ 174 h 328"/>
                  <a:gd name="T106" fmla="*/ 202 w 236"/>
                  <a:gd name="T107" fmla="*/ 196 h 328"/>
                  <a:gd name="T108" fmla="*/ 180 w 236"/>
                  <a:gd name="T109" fmla="*/ 160 h 328"/>
                  <a:gd name="T110" fmla="*/ 170 w 236"/>
                  <a:gd name="T111" fmla="*/ 138 h 328"/>
                  <a:gd name="T112" fmla="*/ 196 w 236"/>
                  <a:gd name="T113" fmla="*/ 128 h 328"/>
                  <a:gd name="T114" fmla="*/ 202 w 236"/>
                  <a:gd name="T115" fmla="*/ 88 h 328"/>
                  <a:gd name="T116" fmla="*/ 36 w 236"/>
                  <a:gd name="T117" fmla="*/ 92 h 328"/>
                  <a:gd name="T118" fmla="*/ 40 w 236"/>
                  <a:gd name="T119" fmla="*/ 48 h 328"/>
                  <a:gd name="T120" fmla="*/ 202 w 236"/>
                  <a:gd name="T121" fmla="*/ 56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6" h="328">
                    <a:moveTo>
                      <a:pt x="220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312"/>
                    </a:lnTo>
                    <a:lnTo>
                      <a:pt x="0" y="312"/>
                    </a:lnTo>
                    <a:lnTo>
                      <a:pt x="2" y="318"/>
                    </a:lnTo>
                    <a:lnTo>
                      <a:pt x="6" y="322"/>
                    </a:lnTo>
                    <a:lnTo>
                      <a:pt x="10" y="326"/>
                    </a:lnTo>
                    <a:lnTo>
                      <a:pt x="16" y="328"/>
                    </a:lnTo>
                    <a:lnTo>
                      <a:pt x="220" y="328"/>
                    </a:lnTo>
                    <a:lnTo>
                      <a:pt x="220" y="328"/>
                    </a:lnTo>
                    <a:lnTo>
                      <a:pt x="226" y="326"/>
                    </a:lnTo>
                    <a:lnTo>
                      <a:pt x="230" y="322"/>
                    </a:lnTo>
                    <a:lnTo>
                      <a:pt x="234" y="318"/>
                    </a:lnTo>
                    <a:lnTo>
                      <a:pt x="236" y="312"/>
                    </a:lnTo>
                    <a:lnTo>
                      <a:pt x="236" y="16"/>
                    </a:lnTo>
                    <a:lnTo>
                      <a:pt x="236" y="16"/>
                    </a:lnTo>
                    <a:lnTo>
                      <a:pt x="234" y="10"/>
                    </a:lnTo>
                    <a:lnTo>
                      <a:pt x="230" y="6"/>
                    </a:lnTo>
                    <a:lnTo>
                      <a:pt x="226" y="2"/>
                    </a:lnTo>
                    <a:lnTo>
                      <a:pt x="220" y="0"/>
                    </a:lnTo>
                    <a:lnTo>
                      <a:pt x="220" y="0"/>
                    </a:lnTo>
                    <a:close/>
                    <a:moveTo>
                      <a:pt x="66" y="290"/>
                    </a:moveTo>
                    <a:lnTo>
                      <a:pt x="66" y="290"/>
                    </a:lnTo>
                    <a:lnTo>
                      <a:pt x="64" y="294"/>
                    </a:lnTo>
                    <a:lnTo>
                      <a:pt x="62" y="296"/>
                    </a:lnTo>
                    <a:lnTo>
                      <a:pt x="60" y="300"/>
                    </a:lnTo>
                    <a:lnTo>
                      <a:pt x="56" y="300"/>
                    </a:lnTo>
                    <a:lnTo>
                      <a:pt x="44" y="300"/>
                    </a:lnTo>
                    <a:lnTo>
                      <a:pt x="44" y="300"/>
                    </a:lnTo>
                    <a:lnTo>
                      <a:pt x="40" y="300"/>
                    </a:lnTo>
                    <a:lnTo>
                      <a:pt x="36" y="296"/>
                    </a:lnTo>
                    <a:lnTo>
                      <a:pt x="34" y="294"/>
                    </a:lnTo>
                    <a:lnTo>
                      <a:pt x="34" y="290"/>
                    </a:lnTo>
                    <a:lnTo>
                      <a:pt x="34" y="278"/>
                    </a:lnTo>
                    <a:lnTo>
                      <a:pt x="34" y="278"/>
                    </a:lnTo>
                    <a:lnTo>
                      <a:pt x="34" y="274"/>
                    </a:lnTo>
                    <a:lnTo>
                      <a:pt x="36" y="270"/>
                    </a:lnTo>
                    <a:lnTo>
                      <a:pt x="40" y="268"/>
                    </a:lnTo>
                    <a:lnTo>
                      <a:pt x="44" y="268"/>
                    </a:lnTo>
                    <a:lnTo>
                      <a:pt x="56" y="268"/>
                    </a:lnTo>
                    <a:lnTo>
                      <a:pt x="56" y="268"/>
                    </a:lnTo>
                    <a:lnTo>
                      <a:pt x="60" y="268"/>
                    </a:lnTo>
                    <a:lnTo>
                      <a:pt x="62" y="270"/>
                    </a:lnTo>
                    <a:lnTo>
                      <a:pt x="64" y="274"/>
                    </a:lnTo>
                    <a:lnTo>
                      <a:pt x="66" y="278"/>
                    </a:lnTo>
                    <a:lnTo>
                      <a:pt x="66" y="290"/>
                    </a:lnTo>
                    <a:close/>
                    <a:moveTo>
                      <a:pt x="66" y="244"/>
                    </a:moveTo>
                    <a:lnTo>
                      <a:pt x="66" y="244"/>
                    </a:lnTo>
                    <a:lnTo>
                      <a:pt x="64" y="248"/>
                    </a:lnTo>
                    <a:lnTo>
                      <a:pt x="62" y="250"/>
                    </a:lnTo>
                    <a:lnTo>
                      <a:pt x="60" y="252"/>
                    </a:lnTo>
                    <a:lnTo>
                      <a:pt x="56" y="254"/>
                    </a:lnTo>
                    <a:lnTo>
                      <a:pt x="44" y="254"/>
                    </a:lnTo>
                    <a:lnTo>
                      <a:pt x="44" y="254"/>
                    </a:lnTo>
                    <a:lnTo>
                      <a:pt x="40" y="252"/>
                    </a:lnTo>
                    <a:lnTo>
                      <a:pt x="36" y="250"/>
                    </a:lnTo>
                    <a:lnTo>
                      <a:pt x="34" y="248"/>
                    </a:lnTo>
                    <a:lnTo>
                      <a:pt x="34" y="244"/>
                    </a:lnTo>
                    <a:lnTo>
                      <a:pt x="34" y="230"/>
                    </a:lnTo>
                    <a:lnTo>
                      <a:pt x="34" y="230"/>
                    </a:lnTo>
                    <a:lnTo>
                      <a:pt x="34" y="226"/>
                    </a:lnTo>
                    <a:lnTo>
                      <a:pt x="36" y="224"/>
                    </a:lnTo>
                    <a:lnTo>
                      <a:pt x="40" y="222"/>
                    </a:lnTo>
                    <a:lnTo>
                      <a:pt x="44" y="220"/>
                    </a:lnTo>
                    <a:lnTo>
                      <a:pt x="56" y="220"/>
                    </a:lnTo>
                    <a:lnTo>
                      <a:pt x="56" y="220"/>
                    </a:lnTo>
                    <a:lnTo>
                      <a:pt x="60" y="222"/>
                    </a:lnTo>
                    <a:lnTo>
                      <a:pt x="62" y="224"/>
                    </a:lnTo>
                    <a:lnTo>
                      <a:pt x="64" y="226"/>
                    </a:lnTo>
                    <a:lnTo>
                      <a:pt x="66" y="230"/>
                    </a:lnTo>
                    <a:lnTo>
                      <a:pt x="66" y="244"/>
                    </a:lnTo>
                    <a:close/>
                    <a:moveTo>
                      <a:pt x="66" y="196"/>
                    </a:moveTo>
                    <a:lnTo>
                      <a:pt x="66" y="196"/>
                    </a:lnTo>
                    <a:lnTo>
                      <a:pt x="64" y="200"/>
                    </a:lnTo>
                    <a:lnTo>
                      <a:pt x="62" y="204"/>
                    </a:lnTo>
                    <a:lnTo>
                      <a:pt x="60" y="206"/>
                    </a:lnTo>
                    <a:lnTo>
                      <a:pt x="56" y="206"/>
                    </a:lnTo>
                    <a:lnTo>
                      <a:pt x="44" y="206"/>
                    </a:lnTo>
                    <a:lnTo>
                      <a:pt x="44" y="206"/>
                    </a:lnTo>
                    <a:lnTo>
                      <a:pt x="40" y="206"/>
                    </a:lnTo>
                    <a:lnTo>
                      <a:pt x="36" y="204"/>
                    </a:lnTo>
                    <a:lnTo>
                      <a:pt x="34" y="200"/>
                    </a:lnTo>
                    <a:lnTo>
                      <a:pt x="34" y="196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4" y="180"/>
                    </a:lnTo>
                    <a:lnTo>
                      <a:pt x="36" y="178"/>
                    </a:lnTo>
                    <a:lnTo>
                      <a:pt x="40" y="176"/>
                    </a:lnTo>
                    <a:lnTo>
                      <a:pt x="44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60" y="176"/>
                    </a:lnTo>
                    <a:lnTo>
                      <a:pt x="62" y="178"/>
                    </a:lnTo>
                    <a:lnTo>
                      <a:pt x="64" y="180"/>
                    </a:lnTo>
                    <a:lnTo>
                      <a:pt x="66" y="184"/>
                    </a:lnTo>
                    <a:lnTo>
                      <a:pt x="66" y="196"/>
                    </a:lnTo>
                    <a:close/>
                    <a:moveTo>
                      <a:pt x="66" y="150"/>
                    </a:moveTo>
                    <a:lnTo>
                      <a:pt x="66" y="150"/>
                    </a:lnTo>
                    <a:lnTo>
                      <a:pt x="64" y="154"/>
                    </a:lnTo>
                    <a:lnTo>
                      <a:pt x="62" y="158"/>
                    </a:lnTo>
                    <a:lnTo>
                      <a:pt x="60" y="160"/>
                    </a:lnTo>
                    <a:lnTo>
                      <a:pt x="56" y="160"/>
                    </a:lnTo>
                    <a:lnTo>
                      <a:pt x="44" y="160"/>
                    </a:lnTo>
                    <a:lnTo>
                      <a:pt x="44" y="160"/>
                    </a:lnTo>
                    <a:lnTo>
                      <a:pt x="40" y="160"/>
                    </a:lnTo>
                    <a:lnTo>
                      <a:pt x="36" y="158"/>
                    </a:lnTo>
                    <a:lnTo>
                      <a:pt x="34" y="154"/>
                    </a:lnTo>
                    <a:lnTo>
                      <a:pt x="34" y="150"/>
                    </a:lnTo>
                    <a:lnTo>
                      <a:pt x="34" y="138"/>
                    </a:lnTo>
                    <a:lnTo>
                      <a:pt x="34" y="138"/>
                    </a:lnTo>
                    <a:lnTo>
                      <a:pt x="34" y="134"/>
                    </a:lnTo>
                    <a:lnTo>
                      <a:pt x="36" y="130"/>
                    </a:lnTo>
                    <a:lnTo>
                      <a:pt x="40" y="128"/>
                    </a:lnTo>
                    <a:lnTo>
                      <a:pt x="44" y="128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60" y="128"/>
                    </a:lnTo>
                    <a:lnTo>
                      <a:pt x="62" y="130"/>
                    </a:lnTo>
                    <a:lnTo>
                      <a:pt x="64" y="134"/>
                    </a:lnTo>
                    <a:lnTo>
                      <a:pt x="66" y="138"/>
                    </a:lnTo>
                    <a:lnTo>
                      <a:pt x="66" y="150"/>
                    </a:lnTo>
                    <a:close/>
                    <a:moveTo>
                      <a:pt x="112" y="290"/>
                    </a:moveTo>
                    <a:lnTo>
                      <a:pt x="112" y="290"/>
                    </a:lnTo>
                    <a:lnTo>
                      <a:pt x="110" y="294"/>
                    </a:lnTo>
                    <a:lnTo>
                      <a:pt x="108" y="296"/>
                    </a:lnTo>
                    <a:lnTo>
                      <a:pt x="106" y="300"/>
                    </a:lnTo>
                    <a:lnTo>
                      <a:pt x="102" y="300"/>
                    </a:lnTo>
                    <a:lnTo>
                      <a:pt x="88" y="300"/>
                    </a:lnTo>
                    <a:lnTo>
                      <a:pt x="88" y="300"/>
                    </a:lnTo>
                    <a:lnTo>
                      <a:pt x="86" y="300"/>
                    </a:lnTo>
                    <a:lnTo>
                      <a:pt x="82" y="296"/>
                    </a:lnTo>
                    <a:lnTo>
                      <a:pt x="80" y="294"/>
                    </a:lnTo>
                    <a:lnTo>
                      <a:pt x="78" y="290"/>
                    </a:lnTo>
                    <a:lnTo>
                      <a:pt x="78" y="278"/>
                    </a:lnTo>
                    <a:lnTo>
                      <a:pt x="78" y="278"/>
                    </a:lnTo>
                    <a:lnTo>
                      <a:pt x="80" y="274"/>
                    </a:lnTo>
                    <a:lnTo>
                      <a:pt x="82" y="270"/>
                    </a:lnTo>
                    <a:lnTo>
                      <a:pt x="86" y="268"/>
                    </a:lnTo>
                    <a:lnTo>
                      <a:pt x="88" y="268"/>
                    </a:lnTo>
                    <a:lnTo>
                      <a:pt x="102" y="268"/>
                    </a:lnTo>
                    <a:lnTo>
                      <a:pt x="102" y="268"/>
                    </a:lnTo>
                    <a:lnTo>
                      <a:pt x="106" y="268"/>
                    </a:lnTo>
                    <a:lnTo>
                      <a:pt x="108" y="270"/>
                    </a:lnTo>
                    <a:lnTo>
                      <a:pt x="110" y="274"/>
                    </a:lnTo>
                    <a:lnTo>
                      <a:pt x="112" y="278"/>
                    </a:lnTo>
                    <a:lnTo>
                      <a:pt x="112" y="290"/>
                    </a:lnTo>
                    <a:close/>
                    <a:moveTo>
                      <a:pt x="112" y="244"/>
                    </a:moveTo>
                    <a:lnTo>
                      <a:pt x="112" y="244"/>
                    </a:lnTo>
                    <a:lnTo>
                      <a:pt x="110" y="248"/>
                    </a:lnTo>
                    <a:lnTo>
                      <a:pt x="108" y="250"/>
                    </a:lnTo>
                    <a:lnTo>
                      <a:pt x="106" y="252"/>
                    </a:lnTo>
                    <a:lnTo>
                      <a:pt x="102" y="254"/>
                    </a:lnTo>
                    <a:lnTo>
                      <a:pt x="88" y="254"/>
                    </a:lnTo>
                    <a:lnTo>
                      <a:pt x="88" y="254"/>
                    </a:lnTo>
                    <a:lnTo>
                      <a:pt x="86" y="252"/>
                    </a:lnTo>
                    <a:lnTo>
                      <a:pt x="82" y="250"/>
                    </a:lnTo>
                    <a:lnTo>
                      <a:pt x="80" y="248"/>
                    </a:lnTo>
                    <a:lnTo>
                      <a:pt x="78" y="244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80" y="226"/>
                    </a:lnTo>
                    <a:lnTo>
                      <a:pt x="82" y="224"/>
                    </a:lnTo>
                    <a:lnTo>
                      <a:pt x="86" y="222"/>
                    </a:lnTo>
                    <a:lnTo>
                      <a:pt x="88" y="220"/>
                    </a:lnTo>
                    <a:lnTo>
                      <a:pt x="102" y="220"/>
                    </a:lnTo>
                    <a:lnTo>
                      <a:pt x="102" y="220"/>
                    </a:lnTo>
                    <a:lnTo>
                      <a:pt x="106" y="222"/>
                    </a:lnTo>
                    <a:lnTo>
                      <a:pt x="108" y="224"/>
                    </a:lnTo>
                    <a:lnTo>
                      <a:pt x="110" y="226"/>
                    </a:lnTo>
                    <a:lnTo>
                      <a:pt x="112" y="230"/>
                    </a:lnTo>
                    <a:lnTo>
                      <a:pt x="112" y="244"/>
                    </a:lnTo>
                    <a:close/>
                    <a:moveTo>
                      <a:pt x="112" y="196"/>
                    </a:moveTo>
                    <a:lnTo>
                      <a:pt x="112" y="196"/>
                    </a:lnTo>
                    <a:lnTo>
                      <a:pt x="110" y="200"/>
                    </a:lnTo>
                    <a:lnTo>
                      <a:pt x="108" y="204"/>
                    </a:lnTo>
                    <a:lnTo>
                      <a:pt x="106" y="206"/>
                    </a:lnTo>
                    <a:lnTo>
                      <a:pt x="102" y="206"/>
                    </a:lnTo>
                    <a:lnTo>
                      <a:pt x="88" y="206"/>
                    </a:lnTo>
                    <a:lnTo>
                      <a:pt x="88" y="206"/>
                    </a:lnTo>
                    <a:lnTo>
                      <a:pt x="86" y="206"/>
                    </a:lnTo>
                    <a:lnTo>
                      <a:pt x="82" y="204"/>
                    </a:lnTo>
                    <a:lnTo>
                      <a:pt x="80" y="200"/>
                    </a:lnTo>
                    <a:lnTo>
                      <a:pt x="78" y="196"/>
                    </a:lnTo>
                    <a:lnTo>
                      <a:pt x="78" y="184"/>
                    </a:lnTo>
                    <a:lnTo>
                      <a:pt x="78" y="184"/>
                    </a:lnTo>
                    <a:lnTo>
                      <a:pt x="80" y="180"/>
                    </a:lnTo>
                    <a:lnTo>
                      <a:pt x="82" y="178"/>
                    </a:lnTo>
                    <a:lnTo>
                      <a:pt x="86" y="176"/>
                    </a:lnTo>
                    <a:lnTo>
                      <a:pt x="88" y="174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06" y="176"/>
                    </a:lnTo>
                    <a:lnTo>
                      <a:pt x="108" y="178"/>
                    </a:lnTo>
                    <a:lnTo>
                      <a:pt x="110" y="180"/>
                    </a:lnTo>
                    <a:lnTo>
                      <a:pt x="112" y="184"/>
                    </a:lnTo>
                    <a:lnTo>
                      <a:pt x="112" y="196"/>
                    </a:lnTo>
                    <a:close/>
                    <a:moveTo>
                      <a:pt x="112" y="150"/>
                    </a:moveTo>
                    <a:lnTo>
                      <a:pt x="112" y="150"/>
                    </a:lnTo>
                    <a:lnTo>
                      <a:pt x="110" y="154"/>
                    </a:lnTo>
                    <a:lnTo>
                      <a:pt x="108" y="158"/>
                    </a:lnTo>
                    <a:lnTo>
                      <a:pt x="106" y="160"/>
                    </a:lnTo>
                    <a:lnTo>
                      <a:pt x="102" y="160"/>
                    </a:lnTo>
                    <a:lnTo>
                      <a:pt x="88" y="160"/>
                    </a:lnTo>
                    <a:lnTo>
                      <a:pt x="88" y="160"/>
                    </a:lnTo>
                    <a:lnTo>
                      <a:pt x="86" y="160"/>
                    </a:lnTo>
                    <a:lnTo>
                      <a:pt x="82" y="158"/>
                    </a:lnTo>
                    <a:lnTo>
                      <a:pt x="80" y="154"/>
                    </a:lnTo>
                    <a:lnTo>
                      <a:pt x="78" y="150"/>
                    </a:lnTo>
                    <a:lnTo>
                      <a:pt x="78" y="138"/>
                    </a:lnTo>
                    <a:lnTo>
                      <a:pt x="78" y="138"/>
                    </a:lnTo>
                    <a:lnTo>
                      <a:pt x="80" y="134"/>
                    </a:lnTo>
                    <a:lnTo>
                      <a:pt x="82" y="130"/>
                    </a:lnTo>
                    <a:lnTo>
                      <a:pt x="86" y="128"/>
                    </a:lnTo>
                    <a:lnTo>
                      <a:pt x="88" y="128"/>
                    </a:lnTo>
                    <a:lnTo>
                      <a:pt x="102" y="128"/>
                    </a:lnTo>
                    <a:lnTo>
                      <a:pt x="102" y="128"/>
                    </a:lnTo>
                    <a:lnTo>
                      <a:pt x="106" y="128"/>
                    </a:lnTo>
                    <a:lnTo>
                      <a:pt x="108" y="130"/>
                    </a:lnTo>
                    <a:lnTo>
                      <a:pt x="110" y="134"/>
                    </a:lnTo>
                    <a:lnTo>
                      <a:pt x="112" y="138"/>
                    </a:lnTo>
                    <a:lnTo>
                      <a:pt x="112" y="150"/>
                    </a:lnTo>
                    <a:close/>
                    <a:moveTo>
                      <a:pt x="158" y="290"/>
                    </a:moveTo>
                    <a:lnTo>
                      <a:pt x="158" y="290"/>
                    </a:lnTo>
                    <a:lnTo>
                      <a:pt x="156" y="294"/>
                    </a:lnTo>
                    <a:lnTo>
                      <a:pt x="154" y="296"/>
                    </a:lnTo>
                    <a:lnTo>
                      <a:pt x="150" y="300"/>
                    </a:lnTo>
                    <a:lnTo>
                      <a:pt x="148" y="300"/>
                    </a:lnTo>
                    <a:lnTo>
                      <a:pt x="134" y="300"/>
                    </a:lnTo>
                    <a:lnTo>
                      <a:pt x="134" y="300"/>
                    </a:lnTo>
                    <a:lnTo>
                      <a:pt x="130" y="300"/>
                    </a:lnTo>
                    <a:lnTo>
                      <a:pt x="128" y="296"/>
                    </a:lnTo>
                    <a:lnTo>
                      <a:pt x="126" y="294"/>
                    </a:lnTo>
                    <a:lnTo>
                      <a:pt x="124" y="290"/>
                    </a:lnTo>
                    <a:lnTo>
                      <a:pt x="124" y="278"/>
                    </a:lnTo>
                    <a:lnTo>
                      <a:pt x="124" y="278"/>
                    </a:lnTo>
                    <a:lnTo>
                      <a:pt x="126" y="274"/>
                    </a:lnTo>
                    <a:lnTo>
                      <a:pt x="128" y="270"/>
                    </a:lnTo>
                    <a:lnTo>
                      <a:pt x="130" y="268"/>
                    </a:lnTo>
                    <a:lnTo>
                      <a:pt x="134" y="268"/>
                    </a:lnTo>
                    <a:lnTo>
                      <a:pt x="148" y="268"/>
                    </a:lnTo>
                    <a:lnTo>
                      <a:pt x="148" y="268"/>
                    </a:lnTo>
                    <a:lnTo>
                      <a:pt x="150" y="268"/>
                    </a:lnTo>
                    <a:lnTo>
                      <a:pt x="154" y="270"/>
                    </a:lnTo>
                    <a:lnTo>
                      <a:pt x="156" y="274"/>
                    </a:lnTo>
                    <a:lnTo>
                      <a:pt x="158" y="278"/>
                    </a:lnTo>
                    <a:lnTo>
                      <a:pt x="158" y="290"/>
                    </a:lnTo>
                    <a:close/>
                    <a:moveTo>
                      <a:pt x="158" y="244"/>
                    </a:moveTo>
                    <a:lnTo>
                      <a:pt x="158" y="244"/>
                    </a:lnTo>
                    <a:lnTo>
                      <a:pt x="156" y="248"/>
                    </a:lnTo>
                    <a:lnTo>
                      <a:pt x="154" y="250"/>
                    </a:lnTo>
                    <a:lnTo>
                      <a:pt x="150" y="252"/>
                    </a:lnTo>
                    <a:lnTo>
                      <a:pt x="148" y="254"/>
                    </a:lnTo>
                    <a:lnTo>
                      <a:pt x="134" y="254"/>
                    </a:lnTo>
                    <a:lnTo>
                      <a:pt x="134" y="254"/>
                    </a:lnTo>
                    <a:lnTo>
                      <a:pt x="130" y="252"/>
                    </a:lnTo>
                    <a:lnTo>
                      <a:pt x="128" y="250"/>
                    </a:lnTo>
                    <a:lnTo>
                      <a:pt x="126" y="248"/>
                    </a:lnTo>
                    <a:lnTo>
                      <a:pt x="124" y="244"/>
                    </a:lnTo>
                    <a:lnTo>
                      <a:pt x="124" y="230"/>
                    </a:lnTo>
                    <a:lnTo>
                      <a:pt x="124" y="230"/>
                    </a:lnTo>
                    <a:lnTo>
                      <a:pt x="126" y="226"/>
                    </a:lnTo>
                    <a:lnTo>
                      <a:pt x="128" y="224"/>
                    </a:lnTo>
                    <a:lnTo>
                      <a:pt x="130" y="222"/>
                    </a:lnTo>
                    <a:lnTo>
                      <a:pt x="134" y="220"/>
                    </a:lnTo>
                    <a:lnTo>
                      <a:pt x="148" y="220"/>
                    </a:lnTo>
                    <a:lnTo>
                      <a:pt x="148" y="220"/>
                    </a:lnTo>
                    <a:lnTo>
                      <a:pt x="150" y="222"/>
                    </a:lnTo>
                    <a:lnTo>
                      <a:pt x="154" y="224"/>
                    </a:lnTo>
                    <a:lnTo>
                      <a:pt x="156" y="226"/>
                    </a:lnTo>
                    <a:lnTo>
                      <a:pt x="158" y="230"/>
                    </a:lnTo>
                    <a:lnTo>
                      <a:pt x="158" y="244"/>
                    </a:lnTo>
                    <a:close/>
                    <a:moveTo>
                      <a:pt x="158" y="196"/>
                    </a:moveTo>
                    <a:lnTo>
                      <a:pt x="158" y="196"/>
                    </a:lnTo>
                    <a:lnTo>
                      <a:pt x="156" y="200"/>
                    </a:lnTo>
                    <a:lnTo>
                      <a:pt x="154" y="204"/>
                    </a:lnTo>
                    <a:lnTo>
                      <a:pt x="150" y="206"/>
                    </a:lnTo>
                    <a:lnTo>
                      <a:pt x="148" y="206"/>
                    </a:lnTo>
                    <a:lnTo>
                      <a:pt x="134" y="206"/>
                    </a:lnTo>
                    <a:lnTo>
                      <a:pt x="134" y="206"/>
                    </a:lnTo>
                    <a:lnTo>
                      <a:pt x="130" y="206"/>
                    </a:lnTo>
                    <a:lnTo>
                      <a:pt x="128" y="204"/>
                    </a:lnTo>
                    <a:lnTo>
                      <a:pt x="126" y="200"/>
                    </a:lnTo>
                    <a:lnTo>
                      <a:pt x="124" y="196"/>
                    </a:lnTo>
                    <a:lnTo>
                      <a:pt x="124" y="184"/>
                    </a:lnTo>
                    <a:lnTo>
                      <a:pt x="124" y="184"/>
                    </a:lnTo>
                    <a:lnTo>
                      <a:pt x="126" y="180"/>
                    </a:lnTo>
                    <a:lnTo>
                      <a:pt x="128" y="178"/>
                    </a:lnTo>
                    <a:lnTo>
                      <a:pt x="130" y="176"/>
                    </a:lnTo>
                    <a:lnTo>
                      <a:pt x="134" y="174"/>
                    </a:lnTo>
                    <a:lnTo>
                      <a:pt x="148" y="174"/>
                    </a:lnTo>
                    <a:lnTo>
                      <a:pt x="148" y="174"/>
                    </a:lnTo>
                    <a:lnTo>
                      <a:pt x="150" y="176"/>
                    </a:lnTo>
                    <a:lnTo>
                      <a:pt x="154" y="178"/>
                    </a:lnTo>
                    <a:lnTo>
                      <a:pt x="156" y="180"/>
                    </a:lnTo>
                    <a:lnTo>
                      <a:pt x="158" y="184"/>
                    </a:lnTo>
                    <a:lnTo>
                      <a:pt x="158" y="196"/>
                    </a:lnTo>
                    <a:close/>
                    <a:moveTo>
                      <a:pt x="158" y="150"/>
                    </a:moveTo>
                    <a:lnTo>
                      <a:pt x="158" y="150"/>
                    </a:lnTo>
                    <a:lnTo>
                      <a:pt x="156" y="154"/>
                    </a:lnTo>
                    <a:lnTo>
                      <a:pt x="154" y="158"/>
                    </a:lnTo>
                    <a:lnTo>
                      <a:pt x="150" y="160"/>
                    </a:lnTo>
                    <a:lnTo>
                      <a:pt x="148" y="160"/>
                    </a:lnTo>
                    <a:lnTo>
                      <a:pt x="134" y="160"/>
                    </a:lnTo>
                    <a:lnTo>
                      <a:pt x="134" y="160"/>
                    </a:lnTo>
                    <a:lnTo>
                      <a:pt x="130" y="160"/>
                    </a:lnTo>
                    <a:lnTo>
                      <a:pt x="128" y="158"/>
                    </a:lnTo>
                    <a:lnTo>
                      <a:pt x="126" y="154"/>
                    </a:lnTo>
                    <a:lnTo>
                      <a:pt x="124" y="150"/>
                    </a:lnTo>
                    <a:lnTo>
                      <a:pt x="124" y="138"/>
                    </a:lnTo>
                    <a:lnTo>
                      <a:pt x="124" y="138"/>
                    </a:lnTo>
                    <a:lnTo>
                      <a:pt x="126" y="134"/>
                    </a:lnTo>
                    <a:lnTo>
                      <a:pt x="128" y="130"/>
                    </a:lnTo>
                    <a:lnTo>
                      <a:pt x="130" y="128"/>
                    </a:lnTo>
                    <a:lnTo>
                      <a:pt x="134" y="128"/>
                    </a:lnTo>
                    <a:lnTo>
                      <a:pt x="148" y="128"/>
                    </a:lnTo>
                    <a:lnTo>
                      <a:pt x="148" y="128"/>
                    </a:lnTo>
                    <a:lnTo>
                      <a:pt x="150" y="128"/>
                    </a:lnTo>
                    <a:lnTo>
                      <a:pt x="154" y="130"/>
                    </a:lnTo>
                    <a:lnTo>
                      <a:pt x="156" y="134"/>
                    </a:lnTo>
                    <a:lnTo>
                      <a:pt x="158" y="138"/>
                    </a:lnTo>
                    <a:lnTo>
                      <a:pt x="158" y="150"/>
                    </a:lnTo>
                    <a:close/>
                    <a:moveTo>
                      <a:pt x="202" y="244"/>
                    </a:moveTo>
                    <a:lnTo>
                      <a:pt x="202" y="290"/>
                    </a:lnTo>
                    <a:lnTo>
                      <a:pt x="202" y="290"/>
                    </a:lnTo>
                    <a:lnTo>
                      <a:pt x="202" y="294"/>
                    </a:lnTo>
                    <a:lnTo>
                      <a:pt x="200" y="296"/>
                    </a:lnTo>
                    <a:lnTo>
                      <a:pt x="196" y="300"/>
                    </a:lnTo>
                    <a:lnTo>
                      <a:pt x="192" y="300"/>
                    </a:lnTo>
                    <a:lnTo>
                      <a:pt x="180" y="300"/>
                    </a:lnTo>
                    <a:lnTo>
                      <a:pt x="180" y="300"/>
                    </a:lnTo>
                    <a:lnTo>
                      <a:pt x="176" y="300"/>
                    </a:lnTo>
                    <a:lnTo>
                      <a:pt x="174" y="296"/>
                    </a:lnTo>
                    <a:lnTo>
                      <a:pt x="172" y="294"/>
                    </a:lnTo>
                    <a:lnTo>
                      <a:pt x="170" y="290"/>
                    </a:lnTo>
                    <a:lnTo>
                      <a:pt x="170" y="244"/>
                    </a:lnTo>
                    <a:lnTo>
                      <a:pt x="170" y="230"/>
                    </a:lnTo>
                    <a:lnTo>
                      <a:pt x="170" y="230"/>
                    </a:lnTo>
                    <a:lnTo>
                      <a:pt x="172" y="226"/>
                    </a:lnTo>
                    <a:lnTo>
                      <a:pt x="174" y="224"/>
                    </a:lnTo>
                    <a:lnTo>
                      <a:pt x="176" y="222"/>
                    </a:lnTo>
                    <a:lnTo>
                      <a:pt x="180" y="220"/>
                    </a:lnTo>
                    <a:lnTo>
                      <a:pt x="192" y="220"/>
                    </a:lnTo>
                    <a:lnTo>
                      <a:pt x="192" y="220"/>
                    </a:lnTo>
                    <a:lnTo>
                      <a:pt x="196" y="222"/>
                    </a:lnTo>
                    <a:lnTo>
                      <a:pt x="200" y="224"/>
                    </a:lnTo>
                    <a:lnTo>
                      <a:pt x="202" y="226"/>
                    </a:lnTo>
                    <a:lnTo>
                      <a:pt x="202" y="230"/>
                    </a:lnTo>
                    <a:lnTo>
                      <a:pt x="202" y="244"/>
                    </a:lnTo>
                    <a:close/>
                    <a:moveTo>
                      <a:pt x="202" y="196"/>
                    </a:moveTo>
                    <a:lnTo>
                      <a:pt x="202" y="196"/>
                    </a:lnTo>
                    <a:lnTo>
                      <a:pt x="202" y="200"/>
                    </a:lnTo>
                    <a:lnTo>
                      <a:pt x="200" y="204"/>
                    </a:lnTo>
                    <a:lnTo>
                      <a:pt x="196" y="206"/>
                    </a:lnTo>
                    <a:lnTo>
                      <a:pt x="192" y="206"/>
                    </a:lnTo>
                    <a:lnTo>
                      <a:pt x="180" y="206"/>
                    </a:lnTo>
                    <a:lnTo>
                      <a:pt x="180" y="206"/>
                    </a:lnTo>
                    <a:lnTo>
                      <a:pt x="176" y="206"/>
                    </a:lnTo>
                    <a:lnTo>
                      <a:pt x="174" y="204"/>
                    </a:lnTo>
                    <a:lnTo>
                      <a:pt x="172" y="200"/>
                    </a:lnTo>
                    <a:lnTo>
                      <a:pt x="170" y="196"/>
                    </a:lnTo>
                    <a:lnTo>
                      <a:pt x="170" y="184"/>
                    </a:lnTo>
                    <a:lnTo>
                      <a:pt x="170" y="184"/>
                    </a:lnTo>
                    <a:lnTo>
                      <a:pt x="172" y="180"/>
                    </a:lnTo>
                    <a:lnTo>
                      <a:pt x="174" y="178"/>
                    </a:lnTo>
                    <a:lnTo>
                      <a:pt x="176" y="176"/>
                    </a:lnTo>
                    <a:lnTo>
                      <a:pt x="180" y="174"/>
                    </a:lnTo>
                    <a:lnTo>
                      <a:pt x="192" y="174"/>
                    </a:lnTo>
                    <a:lnTo>
                      <a:pt x="192" y="174"/>
                    </a:lnTo>
                    <a:lnTo>
                      <a:pt x="196" y="176"/>
                    </a:lnTo>
                    <a:lnTo>
                      <a:pt x="200" y="178"/>
                    </a:lnTo>
                    <a:lnTo>
                      <a:pt x="202" y="180"/>
                    </a:lnTo>
                    <a:lnTo>
                      <a:pt x="202" y="184"/>
                    </a:lnTo>
                    <a:lnTo>
                      <a:pt x="202" y="196"/>
                    </a:lnTo>
                    <a:close/>
                    <a:moveTo>
                      <a:pt x="202" y="150"/>
                    </a:moveTo>
                    <a:lnTo>
                      <a:pt x="202" y="150"/>
                    </a:lnTo>
                    <a:lnTo>
                      <a:pt x="202" y="154"/>
                    </a:lnTo>
                    <a:lnTo>
                      <a:pt x="200" y="158"/>
                    </a:lnTo>
                    <a:lnTo>
                      <a:pt x="196" y="160"/>
                    </a:lnTo>
                    <a:lnTo>
                      <a:pt x="192" y="160"/>
                    </a:lnTo>
                    <a:lnTo>
                      <a:pt x="180" y="160"/>
                    </a:lnTo>
                    <a:lnTo>
                      <a:pt x="180" y="160"/>
                    </a:lnTo>
                    <a:lnTo>
                      <a:pt x="176" y="160"/>
                    </a:lnTo>
                    <a:lnTo>
                      <a:pt x="174" y="158"/>
                    </a:lnTo>
                    <a:lnTo>
                      <a:pt x="172" y="154"/>
                    </a:lnTo>
                    <a:lnTo>
                      <a:pt x="170" y="150"/>
                    </a:lnTo>
                    <a:lnTo>
                      <a:pt x="170" y="138"/>
                    </a:lnTo>
                    <a:lnTo>
                      <a:pt x="170" y="138"/>
                    </a:lnTo>
                    <a:lnTo>
                      <a:pt x="172" y="134"/>
                    </a:lnTo>
                    <a:lnTo>
                      <a:pt x="174" y="130"/>
                    </a:lnTo>
                    <a:lnTo>
                      <a:pt x="176" y="128"/>
                    </a:lnTo>
                    <a:lnTo>
                      <a:pt x="180" y="128"/>
                    </a:lnTo>
                    <a:lnTo>
                      <a:pt x="192" y="128"/>
                    </a:lnTo>
                    <a:lnTo>
                      <a:pt x="192" y="128"/>
                    </a:lnTo>
                    <a:lnTo>
                      <a:pt x="196" y="128"/>
                    </a:lnTo>
                    <a:lnTo>
                      <a:pt x="200" y="130"/>
                    </a:lnTo>
                    <a:lnTo>
                      <a:pt x="202" y="134"/>
                    </a:lnTo>
                    <a:lnTo>
                      <a:pt x="202" y="138"/>
                    </a:lnTo>
                    <a:lnTo>
                      <a:pt x="202" y="150"/>
                    </a:lnTo>
                    <a:close/>
                    <a:moveTo>
                      <a:pt x="202" y="84"/>
                    </a:moveTo>
                    <a:lnTo>
                      <a:pt x="202" y="84"/>
                    </a:lnTo>
                    <a:lnTo>
                      <a:pt x="202" y="88"/>
                    </a:lnTo>
                    <a:lnTo>
                      <a:pt x="200" y="92"/>
                    </a:lnTo>
                    <a:lnTo>
                      <a:pt x="196" y="94"/>
                    </a:lnTo>
                    <a:lnTo>
                      <a:pt x="192" y="94"/>
                    </a:lnTo>
                    <a:lnTo>
                      <a:pt x="44" y="94"/>
                    </a:lnTo>
                    <a:lnTo>
                      <a:pt x="44" y="94"/>
                    </a:lnTo>
                    <a:lnTo>
                      <a:pt x="40" y="94"/>
                    </a:lnTo>
                    <a:lnTo>
                      <a:pt x="36" y="92"/>
                    </a:lnTo>
                    <a:lnTo>
                      <a:pt x="34" y="88"/>
                    </a:lnTo>
                    <a:lnTo>
                      <a:pt x="34" y="84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40" y="48"/>
                    </a:lnTo>
                    <a:lnTo>
                      <a:pt x="44" y="46"/>
                    </a:lnTo>
                    <a:lnTo>
                      <a:pt x="192" y="46"/>
                    </a:lnTo>
                    <a:lnTo>
                      <a:pt x="192" y="46"/>
                    </a:lnTo>
                    <a:lnTo>
                      <a:pt x="196" y="48"/>
                    </a:lnTo>
                    <a:lnTo>
                      <a:pt x="200" y="50"/>
                    </a:lnTo>
                    <a:lnTo>
                      <a:pt x="202" y="52"/>
                    </a:lnTo>
                    <a:lnTo>
                      <a:pt x="202" y="56"/>
                    </a:lnTo>
                    <a:lnTo>
                      <a:pt x="202" y="8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</p:grp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8204654" y="1131829"/>
              <a:ext cx="685800" cy="685800"/>
              <a:chOff x="2342233" y="5907019"/>
              <a:chExt cx="612000" cy="612000"/>
            </a:xfrm>
          </p:grpSpPr>
          <p:sp>
            <p:nvSpPr>
              <p:cNvPr id="49" name="Oval 48"/>
              <p:cNvSpPr/>
              <p:nvPr/>
            </p:nvSpPr>
            <p:spPr bwMode="ltGray">
              <a:xfrm>
                <a:off x="2342233" y="5907019"/>
                <a:ext cx="612000" cy="61200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 dirty="0" err="1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  <p:sp>
            <p:nvSpPr>
              <p:cNvPr id="50" name="Freeform 4938"/>
              <p:cNvSpPr>
                <a:spLocks noEditPoints="1"/>
              </p:cNvSpPr>
              <p:nvPr/>
            </p:nvSpPr>
            <p:spPr bwMode="auto">
              <a:xfrm>
                <a:off x="2468487" y="5965856"/>
                <a:ext cx="375821" cy="508322"/>
              </a:xfrm>
              <a:custGeom>
                <a:avLst/>
                <a:gdLst>
                  <a:gd name="T0" fmla="*/ 296 w 312"/>
                  <a:gd name="T1" fmla="*/ 146 h 422"/>
                  <a:gd name="T2" fmla="*/ 276 w 312"/>
                  <a:gd name="T3" fmla="*/ 126 h 422"/>
                  <a:gd name="T4" fmla="*/ 236 w 312"/>
                  <a:gd name="T5" fmla="*/ 132 h 422"/>
                  <a:gd name="T6" fmla="*/ 198 w 312"/>
                  <a:gd name="T7" fmla="*/ 102 h 422"/>
                  <a:gd name="T8" fmla="*/ 214 w 312"/>
                  <a:gd name="T9" fmla="*/ 48 h 422"/>
                  <a:gd name="T10" fmla="*/ 180 w 312"/>
                  <a:gd name="T11" fmla="*/ 4 h 422"/>
                  <a:gd name="T12" fmla="*/ 132 w 312"/>
                  <a:gd name="T13" fmla="*/ 4 h 422"/>
                  <a:gd name="T14" fmla="*/ 98 w 312"/>
                  <a:gd name="T15" fmla="*/ 48 h 422"/>
                  <a:gd name="T16" fmla="*/ 114 w 312"/>
                  <a:gd name="T17" fmla="*/ 102 h 422"/>
                  <a:gd name="T18" fmla="*/ 76 w 312"/>
                  <a:gd name="T19" fmla="*/ 130 h 422"/>
                  <a:gd name="T20" fmla="*/ 4 w 312"/>
                  <a:gd name="T21" fmla="*/ 224 h 422"/>
                  <a:gd name="T22" fmla="*/ 0 w 312"/>
                  <a:gd name="T23" fmla="*/ 282 h 422"/>
                  <a:gd name="T24" fmla="*/ 26 w 312"/>
                  <a:gd name="T25" fmla="*/ 354 h 422"/>
                  <a:gd name="T26" fmla="*/ 82 w 312"/>
                  <a:gd name="T27" fmla="*/ 404 h 422"/>
                  <a:gd name="T28" fmla="*/ 156 w 312"/>
                  <a:gd name="T29" fmla="*/ 422 h 422"/>
                  <a:gd name="T30" fmla="*/ 216 w 312"/>
                  <a:gd name="T31" fmla="*/ 410 h 422"/>
                  <a:gd name="T32" fmla="*/ 276 w 312"/>
                  <a:gd name="T33" fmla="*/ 366 h 422"/>
                  <a:gd name="T34" fmla="*/ 310 w 312"/>
                  <a:gd name="T35" fmla="*/ 298 h 422"/>
                  <a:gd name="T36" fmla="*/ 304 w 312"/>
                  <a:gd name="T37" fmla="*/ 214 h 422"/>
                  <a:gd name="T38" fmla="*/ 112 w 312"/>
                  <a:gd name="T39" fmla="*/ 60 h 422"/>
                  <a:gd name="T40" fmla="*/ 132 w 312"/>
                  <a:gd name="T41" fmla="*/ 22 h 422"/>
                  <a:gd name="T42" fmla="*/ 164 w 312"/>
                  <a:gd name="T43" fmla="*/ 16 h 422"/>
                  <a:gd name="T44" fmla="*/ 196 w 312"/>
                  <a:gd name="T45" fmla="*/ 42 h 422"/>
                  <a:gd name="T46" fmla="*/ 198 w 312"/>
                  <a:gd name="T47" fmla="*/ 74 h 422"/>
                  <a:gd name="T48" fmla="*/ 166 w 312"/>
                  <a:gd name="T49" fmla="*/ 102 h 422"/>
                  <a:gd name="T50" fmla="*/ 138 w 312"/>
                  <a:gd name="T51" fmla="*/ 82 h 422"/>
                  <a:gd name="T52" fmla="*/ 132 w 312"/>
                  <a:gd name="T53" fmla="*/ 96 h 422"/>
                  <a:gd name="T54" fmla="*/ 112 w 312"/>
                  <a:gd name="T55" fmla="*/ 60 h 422"/>
                  <a:gd name="T56" fmla="*/ 164 w 312"/>
                  <a:gd name="T57" fmla="*/ 372 h 422"/>
                  <a:gd name="T58" fmla="*/ 152 w 312"/>
                  <a:gd name="T59" fmla="*/ 368 h 422"/>
                  <a:gd name="T60" fmla="*/ 148 w 312"/>
                  <a:gd name="T61" fmla="*/ 390 h 422"/>
                  <a:gd name="T62" fmla="*/ 54 w 312"/>
                  <a:gd name="T63" fmla="*/ 338 h 422"/>
                  <a:gd name="T64" fmla="*/ 54 w 312"/>
                  <a:gd name="T65" fmla="*/ 274 h 422"/>
                  <a:gd name="T66" fmla="*/ 62 w 312"/>
                  <a:gd name="T67" fmla="*/ 266 h 422"/>
                  <a:gd name="T68" fmla="*/ 32 w 312"/>
                  <a:gd name="T69" fmla="*/ 258 h 422"/>
                  <a:gd name="T70" fmla="*/ 70 w 312"/>
                  <a:gd name="T71" fmla="*/ 176 h 422"/>
                  <a:gd name="T72" fmla="*/ 156 w 312"/>
                  <a:gd name="T73" fmla="*/ 142 h 422"/>
                  <a:gd name="T74" fmla="*/ 224 w 312"/>
                  <a:gd name="T75" fmla="*/ 162 h 422"/>
                  <a:gd name="T76" fmla="*/ 280 w 312"/>
                  <a:gd name="T77" fmla="*/ 258 h 422"/>
                  <a:gd name="T78" fmla="*/ 250 w 312"/>
                  <a:gd name="T79" fmla="*/ 262 h 422"/>
                  <a:gd name="T80" fmla="*/ 254 w 312"/>
                  <a:gd name="T81" fmla="*/ 274 h 422"/>
                  <a:gd name="T82" fmla="*/ 270 w 312"/>
                  <a:gd name="T83" fmla="*/ 318 h 422"/>
                  <a:gd name="T84" fmla="*/ 186 w 312"/>
                  <a:gd name="T85" fmla="*/ 386 h 422"/>
                  <a:gd name="T86" fmla="*/ 184 w 312"/>
                  <a:gd name="T87" fmla="*/ 276 h 422"/>
                  <a:gd name="T88" fmla="*/ 172 w 312"/>
                  <a:gd name="T89" fmla="*/ 240 h 422"/>
                  <a:gd name="T90" fmla="*/ 148 w 312"/>
                  <a:gd name="T91" fmla="*/ 238 h 422"/>
                  <a:gd name="T92" fmla="*/ 130 w 312"/>
                  <a:gd name="T93" fmla="*/ 232 h 422"/>
                  <a:gd name="T94" fmla="*/ 122 w 312"/>
                  <a:gd name="T95" fmla="*/ 240 h 422"/>
                  <a:gd name="T96" fmla="*/ 128 w 312"/>
                  <a:gd name="T97" fmla="*/ 256 h 422"/>
                  <a:gd name="T98" fmla="*/ 140 w 312"/>
                  <a:gd name="T99" fmla="*/ 292 h 422"/>
                  <a:gd name="T100" fmla="*/ 164 w 312"/>
                  <a:gd name="T101" fmla="*/ 296 h 422"/>
                  <a:gd name="T102" fmla="*/ 228 w 312"/>
                  <a:gd name="T103" fmla="*/ 346 h 422"/>
                  <a:gd name="T104" fmla="*/ 234 w 312"/>
                  <a:gd name="T105" fmla="*/ 340 h 422"/>
                  <a:gd name="T106" fmla="*/ 168 w 312"/>
                  <a:gd name="T107" fmla="*/ 274 h 422"/>
                  <a:gd name="T108" fmla="*/ 148 w 312"/>
                  <a:gd name="T109" fmla="*/ 278 h 422"/>
                  <a:gd name="T110" fmla="*/ 144 w 312"/>
                  <a:gd name="T111" fmla="*/ 260 h 422"/>
                  <a:gd name="T112" fmla="*/ 164 w 312"/>
                  <a:gd name="T113" fmla="*/ 254 h 422"/>
                  <a:gd name="T114" fmla="*/ 170 w 312"/>
                  <a:gd name="T115" fmla="*/ 268 h 422"/>
                  <a:gd name="T116" fmla="*/ 142 w 312"/>
                  <a:gd name="T117" fmla="*/ 192 h 422"/>
                  <a:gd name="T118" fmla="*/ 170 w 312"/>
                  <a:gd name="T119" fmla="*/ 202 h 422"/>
                  <a:gd name="T120" fmla="*/ 156 w 312"/>
                  <a:gd name="T121" fmla="*/ 210 h 422"/>
                  <a:gd name="T122" fmla="*/ 142 w 312"/>
                  <a:gd name="T123" fmla="*/ 19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2" h="422">
                    <a:moveTo>
                      <a:pt x="280" y="170"/>
                    </a:moveTo>
                    <a:lnTo>
                      <a:pt x="292" y="160"/>
                    </a:lnTo>
                    <a:lnTo>
                      <a:pt x="292" y="160"/>
                    </a:lnTo>
                    <a:lnTo>
                      <a:pt x="296" y="152"/>
                    </a:lnTo>
                    <a:lnTo>
                      <a:pt x="296" y="146"/>
                    </a:lnTo>
                    <a:lnTo>
                      <a:pt x="296" y="138"/>
                    </a:lnTo>
                    <a:lnTo>
                      <a:pt x="292" y="132"/>
                    </a:lnTo>
                    <a:lnTo>
                      <a:pt x="292" y="132"/>
                    </a:lnTo>
                    <a:lnTo>
                      <a:pt x="284" y="126"/>
                    </a:lnTo>
                    <a:lnTo>
                      <a:pt x="276" y="126"/>
                    </a:lnTo>
                    <a:lnTo>
                      <a:pt x="270" y="126"/>
                    </a:lnTo>
                    <a:lnTo>
                      <a:pt x="262" y="132"/>
                    </a:lnTo>
                    <a:lnTo>
                      <a:pt x="252" y="142"/>
                    </a:lnTo>
                    <a:lnTo>
                      <a:pt x="252" y="142"/>
                    </a:lnTo>
                    <a:lnTo>
                      <a:pt x="236" y="132"/>
                    </a:lnTo>
                    <a:lnTo>
                      <a:pt x="220" y="124"/>
                    </a:lnTo>
                    <a:lnTo>
                      <a:pt x="202" y="116"/>
                    </a:lnTo>
                    <a:lnTo>
                      <a:pt x="184" y="112"/>
                    </a:lnTo>
                    <a:lnTo>
                      <a:pt x="184" y="112"/>
                    </a:lnTo>
                    <a:lnTo>
                      <a:pt x="198" y="102"/>
                    </a:lnTo>
                    <a:lnTo>
                      <a:pt x="208" y="90"/>
                    </a:lnTo>
                    <a:lnTo>
                      <a:pt x="214" y="76"/>
                    </a:lnTo>
                    <a:lnTo>
                      <a:pt x="216" y="60"/>
                    </a:lnTo>
                    <a:lnTo>
                      <a:pt x="216" y="60"/>
                    </a:lnTo>
                    <a:lnTo>
                      <a:pt x="214" y="48"/>
                    </a:lnTo>
                    <a:lnTo>
                      <a:pt x="212" y="36"/>
                    </a:lnTo>
                    <a:lnTo>
                      <a:pt x="206" y="26"/>
                    </a:lnTo>
                    <a:lnTo>
                      <a:pt x="198" y="16"/>
                    </a:lnTo>
                    <a:lnTo>
                      <a:pt x="190" y="10"/>
                    </a:lnTo>
                    <a:lnTo>
                      <a:pt x="180" y="4"/>
                    </a:lnTo>
                    <a:lnTo>
                      <a:pt x="168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44" y="0"/>
                    </a:lnTo>
                    <a:lnTo>
                      <a:pt x="132" y="4"/>
                    </a:lnTo>
                    <a:lnTo>
                      <a:pt x="122" y="10"/>
                    </a:lnTo>
                    <a:lnTo>
                      <a:pt x="114" y="16"/>
                    </a:lnTo>
                    <a:lnTo>
                      <a:pt x="106" y="26"/>
                    </a:lnTo>
                    <a:lnTo>
                      <a:pt x="100" y="36"/>
                    </a:lnTo>
                    <a:lnTo>
                      <a:pt x="98" y="48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98" y="76"/>
                    </a:lnTo>
                    <a:lnTo>
                      <a:pt x="104" y="90"/>
                    </a:lnTo>
                    <a:lnTo>
                      <a:pt x="114" y="102"/>
                    </a:lnTo>
                    <a:lnTo>
                      <a:pt x="128" y="112"/>
                    </a:lnTo>
                    <a:lnTo>
                      <a:pt x="128" y="112"/>
                    </a:lnTo>
                    <a:lnTo>
                      <a:pt x="114" y="116"/>
                    </a:lnTo>
                    <a:lnTo>
                      <a:pt x="102" y="120"/>
                    </a:lnTo>
                    <a:lnTo>
                      <a:pt x="76" y="130"/>
                    </a:lnTo>
                    <a:lnTo>
                      <a:pt x="56" y="146"/>
                    </a:lnTo>
                    <a:lnTo>
                      <a:pt x="36" y="166"/>
                    </a:lnTo>
                    <a:lnTo>
                      <a:pt x="20" y="188"/>
                    </a:lnTo>
                    <a:lnTo>
                      <a:pt x="10" y="212"/>
                    </a:lnTo>
                    <a:lnTo>
                      <a:pt x="4" y="224"/>
                    </a:lnTo>
                    <a:lnTo>
                      <a:pt x="2" y="238"/>
                    </a:lnTo>
                    <a:lnTo>
                      <a:pt x="0" y="252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0" y="282"/>
                    </a:lnTo>
                    <a:lnTo>
                      <a:pt x="2" y="298"/>
                    </a:lnTo>
                    <a:lnTo>
                      <a:pt x="6" y="312"/>
                    </a:lnTo>
                    <a:lnTo>
                      <a:pt x="12" y="328"/>
                    </a:lnTo>
                    <a:lnTo>
                      <a:pt x="18" y="340"/>
                    </a:lnTo>
                    <a:lnTo>
                      <a:pt x="26" y="354"/>
                    </a:lnTo>
                    <a:lnTo>
                      <a:pt x="36" y="366"/>
                    </a:lnTo>
                    <a:lnTo>
                      <a:pt x="46" y="376"/>
                    </a:lnTo>
                    <a:lnTo>
                      <a:pt x="56" y="388"/>
                    </a:lnTo>
                    <a:lnTo>
                      <a:pt x="68" y="396"/>
                    </a:lnTo>
                    <a:lnTo>
                      <a:pt x="82" y="404"/>
                    </a:lnTo>
                    <a:lnTo>
                      <a:pt x="96" y="410"/>
                    </a:lnTo>
                    <a:lnTo>
                      <a:pt x="110" y="416"/>
                    </a:lnTo>
                    <a:lnTo>
                      <a:pt x="124" y="420"/>
                    </a:lnTo>
                    <a:lnTo>
                      <a:pt x="140" y="422"/>
                    </a:lnTo>
                    <a:lnTo>
                      <a:pt x="156" y="422"/>
                    </a:lnTo>
                    <a:lnTo>
                      <a:pt x="156" y="422"/>
                    </a:lnTo>
                    <a:lnTo>
                      <a:pt x="172" y="422"/>
                    </a:lnTo>
                    <a:lnTo>
                      <a:pt x="188" y="420"/>
                    </a:lnTo>
                    <a:lnTo>
                      <a:pt x="202" y="416"/>
                    </a:lnTo>
                    <a:lnTo>
                      <a:pt x="216" y="410"/>
                    </a:lnTo>
                    <a:lnTo>
                      <a:pt x="230" y="404"/>
                    </a:lnTo>
                    <a:lnTo>
                      <a:pt x="244" y="396"/>
                    </a:lnTo>
                    <a:lnTo>
                      <a:pt x="256" y="388"/>
                    </a:lnTo>
                    <a:lnTo>
                      <a:pt x="266" y="376"/>
                    </a:lnTo>
                    <a:lnTo>
                      <a:pt x="276" y="366"/>
                    </a:lnTo>
                    <a:lnTo>
                      <a:pt x="286" y="354"/>
                    </a:lnTo>
                    <a:lnTo>
                      <a:pt x="294" y="340"/>
                    </a:lnTo>
                    <a:lnTo>
                      <a:pt x="300" y="328"/>
                    </a:lnTo>
                    <a:lnTo>
                      <a:pt x="306" y="312"/>
                    </a:lnTo>
                    <a:lnTo>
                      <a:pt x="310" y="298"/>
                    </a:lnTo>
                    <a:lnTo>
                      <a:pt x="312" y="282"/>
                    </a:lnTo>
                    <a:lnTo>
                      <a:pt x="312" y="266"/>
                    </a:lnTo>
                    <a:lnTo>
                      <a:pt x="312" y="266"/>
                    </a:lnTo>
                    <a:lnTo>
                      <a:pt x="310" y="240"/>
                    </a:lnTo>
                    <a:lnTo>
                      <a:pt x="304" y="214"/>
                    </a:lnTo>
                    <a:lnTo>
                      <a:pt x="294" y="192"/>
                    </a:lnTo>
                    <a:lnTo>
                      <a:pt x="280" y="170"/>
                    </a:lnTo>
                    <a:lnTo>
                      <a:pt x="280" y="170"/>
                    </a:lnTo>
                    <a:close/>
                    <a:moveTo>
                      <a:pt x="112" y="60"/>
                    </a:moveTo>
                    <a:lnTo>
                      <a:pt x="112" y="60"/>
                    </a:lnTo>
                    <a:lnTo>
                      <a:pt x="112" y="50"/>
                    </a:lnTo>
                    <a:lnTo>
                      <a:pt x="116" y="42"/>
                    </a:lnTo>
                    <a:lnTo>
                      <a:pt x="120" y="34"/>
                    </a:lnTo>
                    <a:lnTo>
                      <a:pt x="124" y="28"/>
                    </a:lnTo>
                    <a:lnTo>
                      <a:pt x="132" y="22"/>
                    </a:lnTo>
                    <a:lnTo>
                      <a:pt x="138" y="18"/>
                    </a:lnTo>
                    <a:lnTo>
                      <a:pt x="148" y="16"/>
                    </a:lnTo>
                    <a:lnTo>
                      <a:pt x="156" y="16"/>
                    </a:lnTo>
                    <a:lnTo>
                      <a:pt x="156" y="16"/>
                    </a:lnTo>
                    <a:lnTo>
                      <a:pt x="164" y="16"/>
                    </a:lnTo>
                    <a:lnTo>
                      <a:pt x="174" y="18"/>
                    </a:lnTo>
                    <a:lnTo>
                      <a:pt x="180" y="22"/>
                    </a:lnTo>
                    <a:lnTo>
                      <a:pt x="188" y="28"/>
                    </a:lnTo>
                    <a:lnTo>
                      <a:pt x="192" y="34"/>
                    </a:lnTo>
                    <a:lnTo>
                      <a:pt x="196" y="42"/>
                    </a:lnTo>
                    <a:lnTo>
                      <a:pt x="200" y="50"/>
                    </a:lnTo>
                    <a:lnTo>
                      <a:pt x="200" y="60"/>
                    </a:lnTo>
                    <a:lnTo>
                      <a:pt x="200" y="60"/>
                    </a:lnTo>
                    <a:lnTo>
                      <a:pt x="200" y="66"/>
                    </a:lnTo>
                    <a:lnTo>
                      <a:pt x="198" y="74"/>
                    </a:lnTo>
                    <a:lnTo>
                      <a:pt x="194" y="80"/>
                    </a:lnTo>
                    <a:lnTo>
                      <a:pt x="190" y="86"/>
                    </a:lnTo>
                    <a:lnTo>
                      <a:pt x="180" y="96"/>
                    </a:lnTo>
                    <a:lnTo>
                      <a:pt x="174" y="100"/>
                    </a:lnTo>
                    <a:lnTo>
                      <a:pt x="166" y="102"/>
                    </a:lnTo>
                    <a:lnTo>
                      <a:pt x="166" y="82"/>
                    </a:lnTo>
                    <a:lnTo>
                      <a:pt x="174" y="82"/>
                    </a:lnTo>
                    <a:lnTo>
                      <a:pt x="174" y="44"/>
                    </a:lnTo>
                    <a:lnTo>
                      <a:pt x="138" y="44"/>
                    </a:lnTo>
                    <a:lnTo>
                      <a:pt x="138" y="82"/>
                    </a:lnTo>
                    <a:lnTo>
                      <a:pt x="146" y="82"/>
                    </a:lnTo>
                    <a:lnTo>
                      <a:pt x="146" y="102"/>
                    </a:lnTo>
                    <a:lnTo>
                      <a:pt x="146" y="102"/>
                    </a:lnTo>
                    <a:lnTo>
                      <a:pt x="138" y="100"/>
                    </a:lnTo>
                    <a:lnTo>
                      <a:pt x="132" y="96"/>
                    </a:lnTo>
                    <a:lnTo>
                      <a:pt x="122" y="86"/>
                    </a:lnTo>
                    <a:lnTo>
                      <a:pt x="118" y="80"/>
                    </a:lnTo>
                    <a:lnTo>
                      <a:pt x="114" y="74"/>
                    </a:lnTo>
                    <a:lnTo>
                      <a:pt x="112" y="66"/>
                    </a:lnTo>
                    <a:lnTo>
                      <a:pt x="112" y="60"/>
                    </a:lnTo>
                    <a:lnTo>
                      <a:pt x="112" y="60"/>
                    </a:lnTo>
                    <a:close/>
                    <a:moveTo>
                      <a:pt x="164" y="390"/>
                    </a:moveTo>
                    <a:lnTo>
                      <a:pt x="164" y="374"/>
                    </a:lnTo>
                    <a:lnTo>
                      <a:pt x="164" y="374"/>
                    </a:lnTo>
                    <a:lnTo>
                      <a:pt x="164" y="372"/>
                    </a:lnTo>
                    <a:lnTo>
                      <a:pt x="162" y="370"/>
                    </a:lnTo>
                    <a:lnTo>
                      <a:pt x="160" y="368"/>
                    </a:lnTo>
                    <a:lnTo>
                      <a:pt x="156" y="366"/>
                    </a:lnTo>
                    <a:lnTo>
                      <a:pt x="156" y="366"/>
                    </a:lnTo>
                    <a:lnTo>
                      <a:pt x="152" y="368"/>
                    </a:lnTo>
                    <a:lnTo>
                      <a:pt x="150" y="370"/>
                    </a:lnTo>
                    <a:lnTo>
                      <a:pt x="148" y="372"/>
                    </a:lnTo>
                    <a:lnTo>
                      <a:pt x="148" y="374"/>
                    </a:lnTo>
                    <a:lnTo>
                      <a:pt x="148" y="390"/>
                    </a:lnTo>
                    <a:lnTo>
                      <a:pt x="148" y="390"/>
                    </a:lnTo>
                    <a:lnTo>
                      <a:pt x="126" y="386"/>
                    </a:lnTo>
                    <a:lnTo>
                      <a:pt x="104" y="380"/>
                    </a:lnTo>
                    <a:lnTo>
                      <a:pt x="84" y="368"/>
                    </a:lnTo>
                    <a:lnTo>
                      <a:pt x="68" y="354"/>
                    </a:lnTo>
                    <a:lnTo>
                      <a:pt x="54" y="338"/>
                    </a:lnTo>
                    <a:lnTo>
                      <a:pt x="42" y="318"/>
                    </a:lnTo>
                    <a:lnTo>
                      <a:pt x="36" y="296"/>
                    </a:lnTo>
                    <a:lnTo>
                      <a:pt x="32" y="274"/>
                    </a:lnTo>
                    <a:lnTo>
                      <a:pt x="54" y="274"/>
                    </a:lnTo>
                    <a:lnTo>
                      <a:pt x="54" y="274"/>
                    </a:lnTo>
                    <a:lnTo>
                      <a:pt x="58" y="274"/>
                    </a:lnTo>
                    <a:lnTo>
                      <a:pt x="60" y="272"/>
                    </a:lnTo>
                    <a:lnTo>
                      <a:pt x="62" y="270"/>
                    </a:lnTo>
                    <a:lnTo>
                      <a:pt x="62" y="266"/>
                    </a:lnTo>
                    <a:lnTo>
                      <a:pt x="62" y="266"/>
                    </a:lnTo>
                    <a:lnTo>
                      <a:pt x="62" y="262"/>
                    </a:lnTo>
                    <a:lnTo>
                      <a:pt x="60" y="260"/>
                    </a:lnTo>
                    <a:lnTo>
                      <a:pt x="58" y="258"/>
                    </a:lnTo>
                    <a:lnTo>
                      <a:pt x="54" y="258"/>
                    </a:lnTo>
                    <a:lnTo>
                      <a:pt x="32" y="258"/>
                    </a:lnTo>
                    <a:lnTo>
                      <a:pt x="32" y="258"/>
                    </a:lnTo>
                    <a:lnTo>
                      <a:pt x="36" y="234"/>
                    </a:lnTo>
                    <a:lnTo>
                      <a:pt x="44" y="212"/>
                    </a:lnTo>
                    <a:lnTo>
                      <a:pt x="56" y="192"/>
                    </a:lnTo>
                    <a:lnTo>
                      <a:pt x="70" y="176"/>
                    </a:lnTo>
                    <a:lnTo>
                      <a:pt x="88" y="162"/>
                    </a:lnTo>
                    <a:lnTo>
                      <a:pt x="110" y="150"/>
                    </a:lnTo>
                    <a:lnTo>
                      <a:pt x="132" y="144"/>
                    </a:lnTo>
                    <a:lnTo>
                      <a:pt x="144" y="142"/>
                    </a:lnTo>
                    <a:lnTo>
                      <a:pt x="156" y="142"/>
                    </a:lnTo>
                    <a:lnTo>
                      <a:pt x="156" y="142"/>
                    </a:lnTo>
                    <a:lnTo>
                      <a:pt x="168" y="142"/>
                    </a:lnTo>
                    <a:lnTo>
                      <a:pt x="180" y="144"/>
                    </a:lnTo>
                    <a:lnTo>
                      <a:pt x="202" y="150"/>
                    </a:lnTo>
                    <a:lnTo>
                      <a:pt x="224" y="162"/>
                    </a:lnTo>
                    <a:lnTo>
                      <a:pt x="242" y="176"/>
                    </a:lnTo>
                    <a:lnTo>
                      <a:pt x="256" y="192"/>
                    </a:lnTo>
                    <a:lnTo>
                      <a:pt x="268" y="212"/>
                    </a:lnTo>
                    <a:lnTo>
                      <a:pt x="276" y="234"/>
                    </a:lnTo>
                    <a:lnTo>
                      <a:pt x="280" y="258"/>
                    </a:lnTo>
                    <a:lnTo>
                      <a:pt x="258" y="258"/>
                    </a:lnTo>
                    <a:lnTo>
                      <a:pt x="258" y="258"/>
                    </a:lnTo>
                    <a:lnTo>
                      <a:pt x="254" y="258"/>
                    </a:lnTo>
                    <a:lnTo>
                      <a:pt x="252" y="260"/>
                    </a:lnTo>
                    <a:lnTo>
                      <a:pt x="250" y="262"/>
                    </a:lnTo>
                    <a:lnTo>
                      <a:pt x="250" y="266"/>
                    </a:lnTo>
                    <a:lnTo>
                      <a:pt x="250" y="266"/>
                    </a:lnTo>
                    <a:lnTo>
                      <a:pt x="250" y="270"/>
                    </a:lnTo>
                    <a:lnTo>
                      <a:pt x="252" y="272"/>
                    </a:lnTo>
                    <a:lnTo>
                      <a:pt x="254" y="274"/>
                    </a:lnTo>
                    <a:lnTo>
                      <a:pt x="258" y="274"/>
                    </a:lnTo>
                    <a:lnTo>
                      <a:pt x="280" y="274"/>
                    </a:lnTo>
                    <a:lnTo>
                      <a:pt x="280" y="274"/>
                    </a:lnTo>
                    <a:lnTo>
                      <a:pt x="276" y="296"/>
                    </a:lnTo>
                    <a:lnTo>
                      <a:pt x="270" y="318"/>
                    </a:lnTo>
                    <a:lnTo>
                      <a:pt x="258" y="338"/>
                    </a:lnTo>
                    <a:lnTo>
                      <a:pt x="244" y="354"/>
                    </a:lnTo>
                    <a:lnTo>
                      <a:pt x="228" y="368"/>
                    </a:lnTo>
                    <a:lnTo>
                      <a:pt x="208" y="380"/>
                    </a:lnTo>
                    <a:lnTo>
                      <a:pt x="186" y="386"/>
                    </a:lnTo>
                    <a:lnTo>
                      <a:pt x="164" y="390"/>
                    </a:lnTo>
                    <a:lnTo>
                      <a:pt x="164" y="390"/>
                    </a:lnTo>
                    <a:close/>
                    <a:moveTo>
                      <a:pt x="182" y="280"/>
                    </a:moveTo>
                    <a:lnTo>
                      <a:pt x="182" y="280"/>
                    </a:lnTo>
                    <a:lnTo>
                      <a:pt x="184" y="276"/>
                    </a:lnTo>
                    <a:lnTo>
                      <a:pt x="186" y="270"/>
                    </a:lnTo>
                    <a:lnTo>
                      <a:pt x="184" y="258"/>
                    </a:lnTo>
                    <a:lnTo>
                      <a:pt x="180" y="248"/>
                    </a:lnTo>
                    <a:lnTo>
                      <a:pt x="176" y="244"/>
                    </a:lnTo>
                    <a:lnTo>
                      <a:pt x="172" y="240"/>
                    </a:lnTo>
                    <a:lnTo>
                      <a:pt x="172" y="240"/>
                    </a:lnTo>
                    <a:lnTo>
                      <a:pt x="164" y="238"/>
                    </a:lnTo>
                    <a:lnTo>
                      <a:pt x="156" y="236"/>
                    </a:lnTo>
                    <a:lnTo>
                      <a:pt x="156" y="236"/>
                    </a:lnTo>
                    <a:lnTo>
                      <a:pt x="148" y="238"/>
                    </a:lnTo>
                    <a:lnTo>
                      <a:pt x="142" y="240"/>
                    </a:lnTo>
                    <a:lnTo>
                      <a:pt x="136" y="234"/>
                    </a:lnTo>
                    <a:lnTo>
                      <a:pt x="136" y="234"/>
                    </a:lnTo>
                    <a:lnTo>
                      <a:pt x="134" y="232"/>
                    </a:lnTo>
                    <a:lnTo>
                      <a:pt x="130" y="232"/>
                    </a:lnTo>
                    <a:lnTo>
                      <a:pt x="128" y="232"/>
                    </a:lnTo>
                    <a:lnTo>
                      <a:pt x="124" y="234"/>
                    </a:lnTo>
                    <a:lnTo>
                      <a:pt x="124" y="234"/>
                    </a:lnTo>
                    <a:lnTo>
                      <a:pt x="122" y="238"/>
                    </a:lnTo>
                    <a:lnTo>
                      <a:pt x="122" y="240"/>
                    </a:lnTo>
                    <a:lnTo>
                      <a:pt x="122" y="244"/>
                    </a:lnTo>
                    <a:lnTo>
                      <a:pt x="124" y="246"/>
                    </a:lnTo>
                    <a:lnTo>
                      <a:pt x="130" y="252"/>
                    </a:lnTo>
                    <a:lnTo>
                      <a:pt x="130" y="252"/>
                    </a:lnTo>
                    <a:lnTo>
                      <a:pt x="128" y="256"/>
                    </a:lnTo>
                    <a:lnTo>
                      <a:pt x="126" y="262"/>
                    </a:lnTo>
                    <a:lnTo>
                      <a:pt x="128" y="274"/>
                    </a:lnTo>
                    <a:lnTo>
                      <a:pt x="132" y="284"/>
                    </a:lnTo>
                    <a:lnTo>
                      <a:pt x="136" y="288"/>
                    </a:lnTo>
                    <a:lnTo>
                      <a:pt x="140" y="292"/>
                    </a:lnTo>
                    <a:lnTo>
                      <a:pt x="140" y="292"/>
                    </a:lnTo>
                    <a:lnTo>
                      <a:pt x="148" y="296"/>
                    </a:lnTo>
                    <a:lnTo>
                      <a:pt x="156" y="296"/>
                    </a:lnTo>
                    <a:lnTo>
                      <a:pt x="156" y="296"/>
                    </a:lnTo>
                    <a:lnTo>
                      <a:pt x="164" y="296"/>
                    </a:lnTo>
                    <a:lnTo>
                      <a:pt x="170" y="292"/>
                    </a:lnTo>
                    <a:lnTo>
                      <a:pt x="222" y="342"/>
                    </a:lnTo>
                    <a:lnTo>
                      <a:pt x="222" y="342"/>
                    </a:lnTo>
                    <a:lnTo>
                      <a:pt x="224" y="344"/>
                    </a:lnTo>
                    <a:lnTo>
                      <a:pt x="228" y="346"/>
                    </a:lnTo>
                    <a:lnTo>
                      <a:pt x="228" y="346"/>
                    </a:lnTo>
                    <a:lnTo>
                      <a:pt x="230" y="344"/>
                    </a:lnTo>
                    <a:lnTo>
                      <a:pt x="232" y="342"/>
                    </a:lnTo>
                    <a:lnTo>
                      <a:pt x="232" y="342"/>
                    </a:lnTo>
                    <a:lnTo>
                      <a:pt x="234" y="340"/>
                    </a:lnTo>
                    <a:lnTo>
                      <a:pt x="236" y="338"/>
                    </a:lnTo>
                    <a:lnTo>
                      <a:pt x="234" y="334"/>
                    </a:lnTo>
                    <a:lnTo>
                      <a:pt x="232" y="332"/>
                    </a:lnTo>
                    <a:lnTo>
                      <a:pt x="182" y="280"/>
                    </a:lnTo>
                    <a:close/>
                    <a:moveTo>
                      <a:pt x="168" y="274"/>
                    </a:moveTo>
                    <a:lnTo>
                      <a:pt x="168" y="274"/>
                    </a:lnTo>
                    <a:lnTo>
                      <a:pt x="164" y="278"/>
                    </a:lnTo>
                    <a:lnTo>
                      <a:pt x="156" y="280"/>
                    </a:lnTo>
                    <a:lnTo>
                      <a:pt x="156" y="280"/>
                    </a:lnTo>
                    <a:lnTo>
                      <a:pt x="148" y="278"/>
                    </a:lnTo>
                    <a:lnTo>
                      <a:pt x="148" y="278"/>
                    </a:lnTo>
                    <a:lnTo>
                      <a:pt x="144" y="274"/>
                    </a:lnTo>
                    <a:lnTo>
                      <a:pt x="142" y="270"/>
                    </a:lnTo>
                    <a:lnTo>
                      <a:pt x="142" y="264"/>
                    </a:lnTo>
                    <a:lnTo>
                      <a:pt x="144" y="260"/>
                    </a:lnTo>
                    <a:lnTo>
                      <a:pt x="144" y="260"/>
                    </a:lnTo>
                    <a:lnTo>
                      <a:pt x="150" y="254"/>
                    </a:lnTo>
                    <a:lnTo>
                      <a:pt x="156" y="252"/>
                    </a:lnTo>
                    <a:lnTo>
                      <a:pt x="156" y="252"/>
                    </a:lnTo>
                    <a:lnTo>
                      <a:pt x="164" y="254"/>
                    </a:lnTo>
                    <a:lnTo>
                      <a:pt x="164" y="254"/>
                    </a:lnTo>
                    <a:lnTo>
                      <a:pt x="168" y="258"/>
                    </a:lnTo>
                    <a:lnTo>
                      <a:pt x="170" y="262"/>
                    </a:lnTo>
                    <a:lnTo>
                      <a:pt x="170" y="262"/>
                    </a:lnTo>
                    <a:lnTo>
                      <a:pt x="170" y="268"/>
                    </a:lnTo>
                    <a:lnTo>
                      <a:pt x="168" y="274"/>
                    </a:lnTo>
                    <a:lnTo>
                      <a:pt x="168" y="274"/>
                    </a:lnTo>
                    <a:close/>
                    <a:moveTo>
                      <a:pt x="142" y="196"/>
                    </a:moveTo>
                    <a:lnTo>
                      <a:pt x="142" y="196"/>
                    </a:lnTo>
                    <a:lnTo>
                      <a:pt x="142" y="192"/>
                    </a:lnTo>
                    <a:lnTo>
                      <a:pt x="144" y="188"/>
                    </a:lnTo>
                    <a:lnTo>
                      <a:pt x="146" y="184"/>
                    </a:lnTo>
                    <a:lnTo>
                      <a:pt x="150" y="182"/>
                    </a:lnTo>
                    <a:lnTo>
                      <a:pt x="194" y="158"/>
                    </a:lnTo>
                    <a:lnTo>
                      <a:pt x="170" y="202"/>
                    </a:lnTo>
                    <a:lnTo>
                      <a:pt x="170" y="202"/>
                    </a:lnTo>
                    <a:lnTo>
                      <a:pt x="168" y="204"/>
                    </a:lnTo>
                    <a:lnTo>
                      <a:pt x="164" y="208"/>
                    </a:lnTo>
                    <a:lnTo>
                      <a:pt x="160" y="210"/>
                    </a:lnTo>
                    <a:lnTo>
                      <a:pt x="156" y="210"/>
                    </a:lnTo>
                    <a:lnTo>
                      <a:pt x="156" y="210"/>
                    </a:lnTo>
                    <a:lnTo>
                      <a:pt x="150" y="208"/>
                    </a:lnTo>
                    <a:lnTo>
                      <a:pt x="146" y="206"/>
                    </a:lnTo>
                    <a:lnTo>
                      <a:pt x="142" y="202"/>
                    </a:lnTo>
                    <a:lnTo>
                      <a:pt x="142" y="196"/>
                    </a:lnTo>
                    <a:lnTo>
                      <a:pt x="142" y="19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</p:grpSp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>
              <a:off x="1392516" y="1131829"/>
              <a:ext cx="685800" cy="685800"/>
              <a:chOff x="8447928" y="2258092"/>
              <a:chExt cx="612000" cy="612000"/>
            </a:xfrm>
          </p:grpSpPr>
          <p:sp>
            <p:nvSpPr>
              <p:cNvPr id="52" name="Oval 51"/>
              <p:cNvSpPr/>
              <p:nvPr/>
            </p:nvSpPr>
            <p:spPr bwMode="ltGray">
              <a:xfrm>
                <a:off x="8447928" y="2258092"/>
                <a:ext cx="612000" cy="61200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 dirty="0" err="1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  <p:sp>
            <p:nvSpPr>
              <p:cNvPr id="53" name="Freeform 4960"/>
              <p:cNvSpPr>
                <a:spLocks noEditPoints="1"/>
              </p:cNvSpPr>
              <p:nvPr/>
            </p:nvSpPr>
            <p:spPr bwMode="auto">
              <a:xfrm>
                <a:off x="8559459" y="2479874"/>
                <a:ext cx="421594" cy="221638"/>
              </a:xfrm>
              <a:custGeom>
                <a:avLst/>
                <a:gdLst>
                  <a:gd name="T0" fmla="*/ 242 w 350"/>
                  <a:gd name="T1" fmla="*/ 32 h 184"/>
                  <a:gd name="T2" fmla="*/ 236 w 350"/>
                  <a:gd name="T3" fmla="*/ 42 h 184"/>
                  <a:gd name="T4" fmla="*/ 78 w 350"/>
                  <a:gd name="T5" fmla="*/ 42 h 184"/>
                  <a:gd name="T6" fmla="*/ 68 w 350"/>
                  <a:gd name="T7" fmla="*/ 36 h 184"/>
                  <a:gd name="T8" fmla="*/ 68 w 350"/>
                  <a:gd name="T9" fmla="*/ 10 h 184"/>
                  <a:gd name="T10" fmla="*/ 74 w 350"/>
                  <a:gd name="T11" fmla="*/ 0 h 184"/>
                  <a:gd name="T12" fmla="*/ 232 w 350"/>
                  <a:gd name="T13" fmla="*/ 0 h 184"/>
                  <a:gd name="T14" fmla="*/ 242 w 350"/>
                  <a:gd name="T15" fmla="*/ 6 h 184"/>
                  <a:gd name="T16" fmla="*/ 34 w 350"/>
                  <a:gd name="T17" fmla="*/ 0 h 184"/>
                  <a:gd name="T18" fmla="*/ 6 w 350"/>
                  <a:gd name="T19" fmla="*/ 0 h 184"/>
                  <a:gd name="T20" fmla="*/ 0 w 350"/>
                  <a:gd name="T21" fmla="*/ 10 h 184"/>
                  <a:gd name="T22" fmla="*/ 0 w 350"/>
                  <a:gd name="T23" fmla="*/ 36 h 184"/>
                  <a:gd name="T24" fmla="*/ 10 w 350"/>
                  <a:gd name="T25" fmla="*/ 42 h 184"/>
                  <a:gd name="T26" fmla="*/ 38 w 350"/>
                  <a:gd name="T27" fmla="*/ 42 h 184"/>
                  <a:gd name="T28" fmla="*/ 44 w 350"/>
                  <a:gd name="T29" fmla="*/ 32 h 184"/>
                  <a:gd name="T30" fmla="*/ 42 w 350"/>
                  <a:gd name="T31" fmla="*/ 6 h 184"/>
                  <a:gd name="T32" fmla="*/ 34 w 350"/>
                  <a:gd name="T33" fmla="*/ 0 h 184"/>
                  <a:gd name="T34" fmla="*/ 174 w 350"/>
                  <a:gd name="T35" fmla="*/ 114 h 184"/>
                  <a:gd name="T36" fmla="*/ 78 w 350"/>
                  <a:gd name="T37" fmla="*/ 70 h 184"/>
                  <a:gd name="T38" fmla="*/ 70 w 350"/>
                  <a:gd name="T39" fmla="*/ 72 h 184"/>
                  <a:gd name="T40" fmla="*/ 68 w 350"/>
                  <a:gd name="T41" fmla="*/ 104 h 184"/>
                  <a:gd name="T42" fmla="*/ 70 w 350"/>
                  <a:gd name="T43" fmla="*/ 110 h 184"/>
                  <a:gd name="T44" fmla="*/ 78 w 350"/>
                  <a:gd name="T45" fmla="*/ 114 h 184"/>
                  <a:gd name="T46" fmla="*/ 10 w 350"/>
                  <a:gd name="T47" fmla="*/ 140 h 184"/>
                  <a:gd name="T48" fmla="*/ 0 w 350"/>
                  <a:gd name="T49" fmla="*/ 146 h 184"/>
                  <a:gd name="T50" fmla="*/ 0 w 350"/>
                  <a:gd name="T51" fmla="*/ 174 h 184"/>
                  <a:gd name="T52" fmla="*/ 6 w 350"/>
                  <a:gd name="T53" fmla="*/ 184 h 184"/>
                  <a:gd name="T54" fmla="*/ 34 w 350"/>
                  <a:gd name="T55" fmla="*/ 184 h 184"/>
                  <a:gd name="T56" fmla="*/ 42 w 350"/>
                  <a:gd name="T57" fmla="*/ 178 h 184"/>
                  <a:gd name="T58" fmla="*/ 44 w 350"/>
                  <a:gd name="T59" fmla="*/ 150 h 184"/>
                  <a:gd name="T60" fmla="*/ 38 w 350"/>
                  <a:gd name="T61" fmla="*/ 142 h 184"/>
                  <a:gd name="T62" fmla="*/ 188 w 350"/>
                  <a:gd name="T63" fmla="*/ 140 h 184"/>
                  <a:gd name="T64" fmla="*/ 74 w 350"/>
                  <a:gd name="T65" fmla="*/ 142 h 184"/>
                  <a:gd name="T66" fmla="*/ 68 w 350"/>
                  <a:gd name="T67" fmla="*/ 150 h 184"/>
                  <a:gd name="T68" fmla="*/ 68 w 350"/>
                  <a:gd name="T69" fmla="*/ 178 h 184"/>
                  <a:gd name="T70" fmla="*/ 78 w 350"/>
                  <a:gd name="T71" fmla="*/ 184 h 184"/>
                  <a:gd name="T72" fmla="*/ 34 w 350"/>
                  <a:gd name="T73" fmla="*/ 70 h 184"/>
                  <a:gd name="T74" fmla="*/ 6 w 350"/>
                  <a:gd name="T75" fmla="*/ 70 h 184"/>
                  <a:gd name="T76" fmla="*/ 0 w 350"/>
                  <a:gd name="T77" fmla="*/ 80 h 184"/>
                  <a:gd name="T78" fmla="*/ 0 w 350"/>
                  <a:gd name="T79" fmla="*/ 108 h 184"/>
                  <a:gd name="T80" fmla="*/ 10 w 350"/>
                  <a:gd name="T81" fmla="*/ 114 h 184"/>
                  <a:gd name="T82" fmla="*/ 38 w 350"/>
                  <a:gd name="T83" fmla="*/ 112 h 184"/>
                  <a:gd name="T84" fmla="*/ 44 w 350"/>
                  <a:gd name="T85" fmla="*/ 104 h 184"/>
                  <a:gd name="T86" fmla="*/ 42 w 350"/>
                  <a:gd name="T87" fmla="*/ 76 h 184"/>
                  <a:gd name="T88" fmla="*/ 34 w 350"/>
                  <a:gd name="T89" fmla="*/ 70 h 184"/>
                  <a:gd name="T90" fmla="*/ 312 w 350"/>
                  <a:gd name="T91" fmla="*/ 0 h 184"/>
                  <a:gd name="T92" fmla="*/ 184 w 350"/>
                  <a:gd name="T93" fmla="*/ 6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0" h="184">
                    <a:moveTo>
                      <a:pt x="242" y="10"/>
                    </a:moveTo>
                    <a:lnTo>
                      <a:pt x="242" y="32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0" y="40"/>
                    </a:lnTo>
                    <a:lnTo>
                      <a:pt x="236" y="42"/>
                    </a:lnTo>
                    <a:lnTo>
                      <a:pt x="232" y="42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0" y="40"/>
                    </a:lnTo>
                    <a:lnTo>
                      <a:pt x="68" y="36"/>
                    </a:lnTo>
                    <a:lnTo>
                      <a:pt x="68" y="32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6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0" y="2"/>
                    </a:lnTo>
                    <a:lnTo>
                      <a:pt x="242" y="6"/>
                    </a:lnTo>
                    <a:lnTo>
                      <a:pt x="242" y="10"/>
                    </a:lnTo>
                    <a:lnTo>
                      <a:pt x="242" y="10"/>
                    </a:lnTo>
                    <a:close/>
                    <a:moveTo>
                      <a:pt x="34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6" y="42"/>
                    </a:lnTo>
                    <a:lnTo>
                      <a:pt x="10" y="42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78" y="114"/>
                    </a:moveTo>
                    <a:lnTo>
                      <a:pt x="174" y="114"/>
                    </a:lnTo>
                    <a:lnTo>
                      <a:pt x="156" y="80"/>
                    </a:lnTo>
                    <a:lnTo>
                      <a:pt x="150" y="70"/>
                    </a:lnTo>
                    <a:lnTo>
                      <a:pt x="78" y="70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2"/>
                    </a:lnTo>
                    <a:lnTo>
                      <a:pt x="68" y="76"/>
                    </a:lnTo>
                    <a:lnTo>
                      <a:pt x="68" y="80"/>
                    </a:lnTo>
                    <a:lnTo>
                      <a:pt x="68" y="104"/>
                    </a:lnTo>
                    <a:lnTo>
                      <a:pt x="68" y="104"/>
                    </a:lnTo>
                    <a:lnTo>
                      <a:pt x="68" y="108"/>
                    </a:lnTo>
                    <a:lnTo>
                      <a:pt x="70" y="110"/>
                    </a:lnTo>
                    <a:lnTo>
                      <a:pt x="74" y="112"/>
                    </a:lnTo>
                    <a:lnTo>
                      <a:pt x="78" y="114"/>
                    </a:lnTo>
                    <a:lnTo>
                      <a:pt x="78" y="114"/>
                    </a:lnTo>
                    <a:close/>
                    <a:moveTo>
                      <a:pt x="34" y="140"/>
                    </a:move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2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10" y="184"/>
                    </a:lnTo>
                    <a:lnTo>
                      <a:pt x="34" y="184"/>
                    </a:lnTo>
                    <a:lnTo>
                      <a:pt x="34" y="184"/>
                    </a:lnTo>
                    <a:lnTo>
                      <a:pt x="38" y="184"/>
                    </a:lnTo>
                    <a:lnTo>
                      <a:pt x="40" y="182"/>
                    </a:lnTo>
                    <a:lnTo>
                      <a:pt x="42" y="178"/>
                    </a:lnTo>
                    <a:lnTo>
                      <a:pt x="44" y="17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42" y="146"/>
                    </a:lnTo>
                    <a:lnTo>
                      <a:pt x="40" y="144"/>
                    </a:lnTo>
                    <a:lnTo>
                      <a:pt x="38" y="142"/>
                    </a:lnTo>
                    <a:lnTo>
                      <a:pt x="34" y="140"/>
                    </a:lnTo>
                    <a:lnTo>
                      <a:pt x="34" y="140"/>
                    </a:lnTo>
                    <a:close/>
                    <a:moveTo>
                      <a:pt x="188" y="140"/>
                    </a:moveTo>
                    <a:lnTo>
                      <a:pt x="78" y="140"/>
                    </a:lnTo>
                    <a:lnTo>
                      <a:pt x="78" y="140"/>
                    </a:lnTo>
                    <a:lnTo>
                      <a:pt x="74" y="142"/>
                    </a:lnTo>
                    <a:lnTo>
                      <a:pt x="70" y="144"/>
                    </a:lnTo>
                    <a:lnTo>
                      <a:pt x="68" y="146"/>
                    </a:lnTo>
                    <a:lnTo>
                      <a:pt x="68" y="150"/>
                    </a:lnTo>
                    <a:lnTo>
                      <a:pt x="68" y="174"/>
                    </a:lnTo>
                    <a:lnTo>
                      <a:pt x="68" y="174"/>
                    </a:lnTo>
                    <a:lnTo>
                      <a:pt x="68" y="178"/>
                    </a:lnTo>
                    <a:lnTo>
                      <a:pt x="70" y="182"/>
                    </a:lnTo>
                    <a:lnTo>
                      <a:pt x="74" y="184"/>
                    </a:lnTo>
                    <a:lnTo>
                      <a:pt x="78" y="184"/>
                    </a:lnTo>
                    <a:lnTo>
                      <a:pt x="212" y="184"/>
                    </a:lnTo>
                    <a:lnTo>
                      <a:pt x="188" y="140"/>
                    </a:lnTo>
                    <a:close/>
                    <a:moveTo>
                      <a:pt x="34" y="70"/>
                    </a:moveTo>
                    <a:lnTo>
                      <a:pt x="10" y="70"/>
                    </a:lnTo>
                    <a:lnTo>
                      <a:pt x="10" y="70"/>
                    </a:lnTo>
                    <a:lnTo>
                      <a:pt x="6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8"/>
                    </a:lnTo>
                    <a:lnTo>
                      <a:pt x="2" y="110"/>
                    </a:lnTo>
                    <a:lnTo>
                      <a:pt x="6" y="112"/>
                    </a:lnTo>
                    <a:lnTo>
                      <a:pt x="10" y="114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8" y="112"/>
                    </a:lnTo>
                    <a:lnTo>
                      <a:pt x="40" y="110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34" y="70"/>
                    </a:lnTo>
                    <a:close/>
                    <a:moveTo>
                      <a:pt x="350" y="0"/>
                    </a:moveTo>
                    <a:lnTo>
                      <a:pt x="312" y="0"/>
                    </a:lnTo>
                    <a:lnTo>
                      <a:pt x="248" y="116"/>
                    </a:lnTo>
                    <a:lnTo>
                      <a:pt x="220" y="66"/>
                    </a:lnTo>
                    <a:lnTo>
                      <a:pt x="184" y="66"/>
                    </a:lnTo>
                    <a:lnTo>
                      <a:pt x="248" y="184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</p:grpSp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>
              <a:off x="5933942" y="1131829"/>
              <a:ext cx="685800" cy="685800"/>
              <a:chOff x="4091659" y="4690710"/>
              <a:chExt cx="612000" cy="612000"/>
            </a:xfrm>
          </p:grpSpPr>
          <p:sp>
            <p:nvSpPr>
              <p:cNvPr id="55" name="Oval 54"/>
              <p:cNvSpPr/>
              <p:nvPr/>
            </p:nvSpPr>
            <p:spPr bwMode="ltGray">
              <a:xfrm>
                <a:off x="4091659" y="4690710"/>
                <a:ext cx="612000" cy="61200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 dirty="0" err="1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  <p:sp>
            <p:nvSpPr>
              <p:cNvPr id="56" name="Freeform 4827"/>
              <p:cNvSpPr>
                <a:spLocks noEditPoints="1"/>
              </p:cNvSpPr>
              <p:nvPr/>
            </p:nvSpPr>
            <p:spPr bwMode="auto">
              <a:xfrm>
                <a:off x="4181929" y="4792839"/>
                <a:ext cx="431460" cy="414299"/>
              </a:xfrm>
              <a:custGeom>
                <a:avLst/>
                <a:gdLst>
                  <a:gd name="T0" fmla="*/ 338 w 352"/>
                  <a:gd name="T1" fmla="*/ 194 h 338"/>
                  <a:gd name="T2" fmla="*/ 294 w 352"/>
                  <a:gd name="T3" fmla="*/ 46 h 338"/>
                  <a:gd name="T4" fmla="*/ 292 w 352"/>
                  <a:gd name="T5" fmla="*/ 46 h 338"/>
                  <a:gd name="T6" fmla="*/ 292 w 352"/>
                  <a:gd name="T7" fmla="*/ 44 h 338"/>
                  <a:gd name="T8" fmla="*/ 290 w 352"/>
                  <a:gd name="T9" fmla="*/ 44 h 338"/>
                  <a:gd name="T10" fmla="*/ 288 w 352"/>
                  <a:gd name="T11" fmla="*/ 42 h 338"/>
                  <a:gd name="T12" fmla="*/ 288 w 352"/>
                  <a:gd name="T13" fmla="*/ 42 h 338"/>
                  <a:gd name="T14" fmla="*/ 286 w 352"/>
                  <a:gd name="T15" fmla="*/ 40 h 338"/>
                  <a:gd name="T16" fmla="*/ 284 w 352"/>
                  <a:gd name="T17" fmla="*/ 40 h 338"/>
                  <a:gd name="T18" fmla="*/ 202 w 352"/>
                  <a:gd name="T19" fmla="*/ 40 h 338"/>
                  <a:gd name="T20" fmla="*/ 192 w 352"/>
                  <a:gd name="T21" fmla="*/ 26 h 338"/>
                  <a:gd name="T22" fmla="*/ 186 w 352"/>
                  <a:gd name="T23" fmla="*/ 10 h 338"/>
                  <a:gd name="T24" fmla="*/ 180 w 352"/>
                  <a:gd name="T25" fmla="*/ 2 h 338"/>
                  <a:gd name="T26" fmla="*/ 172 w 352"/>
                  <a:gd name="T27" fmla="*/ 2 h 338"/>
                  <a:gd name="T28" fmla="*/ 166 w 352"/>
                  <a:gd name="T29" fmla="*/ 10 h 338"/>
                  <a:gd name="T30" fmla="*/ 160 w 352"/>
                  <a:gd name="T31" fmla="*/ 26 h 338"/>
                  <a:gd name="T32" fmla="*/ 150 w 352"/>
                  <a:gd name="T33" fmla="*/ 40 h 338"/>
                  <a:gd name="T34" fmla="*/ 68 w 352"/>
                  <a:gd name="T35" fmla="*/ 40 h 338"/>
                  <a:gd name="T36" fmla="*/ 66 w 352"/>
                  <a:gd name="T37" fmla="*/ 40 h 338"/>
                  <a:gd name="T38" fmla="*/ 64 w 352"/>
                  <a:gd name="T39" fmla="*/ 42 h 338"/>
                  <a:gd name="T40" fmla="*/ 64 w 352"/>
                  <a:gd name="T41" fmla="*/ 42 h 338"/>
                  <a:gd name="T42" fmla="*/ 62 w 352"/>
                  <a:gd name="T43" fmla="*/ 44 h 338"/>
                  <a:gd name="T44" fmla="*/ 60 w 352"/>
                  <a:gd name="T45" fmla="*/ 44 h 338"/>
                  <a:gd name="T46" fmla="*/ 60 w 352"/>
                  <a:gd name="T47" fmla="*/ 46 h 338"/>
                  <a:gd name="T48" fmla="*/ 58 w 352"/>
                  <a:gd name="T49" fmla="*/ 46 h 338"/>
                  <a:gd name="T50" fmla="*/ 14 w 352"/>
                  <a:gd name="T51" fmla="*/ 194 h 338"/>
                  <a:gd name="T52" fmla="*/ 0 w 352"/>
                  <a:gd name="T53" fmla="*/ 194 h 338"/>
                  <a:gd name="T54" fmla="*/ 18 w 352"/>
                  <a:gd name="T55" fmla="*/ 220 h 338"/>
                  <a:gd name="T56" fmla="*/ 46 w 352"/>
                  <a:gd name="T57" fmla="*/ 236 h 338"/>
                  <a:gd name="T58" fmla="*/ 68 w 352"/>
                  <a:gd name="T59" fmla="*/ 240 h 338"/>
                  <a:gd name="T60" fmla="*/ 100 w 352"/>
                  <a:gd name="T61" fmla="*/ 232 h 338"/>
                  <a:gd name="T62" fmla="*/ 124 w 352"/>
                  <a:gd name="T63" fmla="*/ 212 h 338"/>
                  <a:gd name="T64" fmla="*/ 122 w 352"/>
                  <a:gd name="T65" fmla="*/ 194 h 338"/>
                  <a:gd name="T66" fmla="*/ 82 w 352"/>
                  <a:gd name="T67" fmla="*/ 60 h 338"/>
                  <a:gd name="T68" fmla="*/ 152 w 352"/>
                  <a:gd name="T69" fmla="*/ 66 h 338"/>
                  <a:gd name="T70" fmla="*/ 166 w 352"/>
                  <a:gd name="T71" fmla="*/ 78 h 338"/>
                  <a:gd name="T72" fmla="*/ 122 w 352"/>
                  <a:gd name="T73" fmla="*/ 306 h 338"/>
                  <a:gd name="T74" fmla="*/ 108 w 352"/>
                  <a:gd name="T75" fmla="*/ 316 h 338"/>
                  <a:gd name="T76" fmla="*/ 108 w 352"/>
                  <a:gd name="T77" fmla="*/ 328 h 338"/>
                  <a:gd name="T78" fmla="*/ 122 w 352"/>
                  <a:gd name="T79" fmla="*/ 338 h 338"/>
                  <a:gd name="T80" fmla="*/ 236 w 352"/>
                  <a:gd name="T81" fmla="*/ 338 h 338"/>
                  <a:gd name="T82" fmla="*/ 246 w 352"/>
                  <a:gd name="T83" fmla="*/ 322 h 338"/>
                  <a:gd name="T84" fmla="*/ 242 w 352"/>
                  <a:gd name="T85" fmla="*/ 312 h 338"/>
                  <a:gd name="T86" fmla="*/ 186 w 352"/>
                  <a:gd name="T87" fmla="*/ 306 h 338"/>
                  <a:gd name="T88" fmla="*/ 192 w 352"/>
                  <a:gd name="T89" fmla="*/ 74 h 338"/>
                  <a:gd name="T90" fmla="*/ 202 w 352"/>
                  <a:gd name="T91" fmla="*/ 60 h 338"/>
                  <a:gd name="T92" fmla="*/ 230 w 352"/>
                  <a:gd name="T93" fmla="*/ 194 h 338"/>
                  <a:gd name="T94" fmla="*/ 216 w 352"/>
                  <a:gd name="T95" fmla="*/ 194 h 338"/>
                  <a:gd name="T96" fmla="*/ 234 w 352"/>
                  <a:gd name="T97" fmla="*/ 220 h 338"/>
                  <a:gd name="T98" fmla="*/ 262 w 352"/>
                  <a:gd name="T99" fmla="*/ 236 h 338"/>
                  <a:gd name="T100" fmla="*/ 284 w 352"/>
                  <a:gd name="T101" fmla="*/ 240 h 338"/>
                  <a:gd name="T102" fmla="*/ 316 w 352"/>
                  <a:gd name="T103" fmla="*/ 232 h 338"/>
                  <a:gd name="T104" fmla="*/ 340 w 352"/>
                  <a:gd name="T105" fmla="*/ 212 h 338"/>
                  <a:gd name="T106" fmla="*/ 338 w 352"/>
                  <a:gd name="T107" fmla="*/ 194 h 338"/>
                  <a:gd name="T108" fmla="*/ 100 w 352"/>
                  <a:gd name="T109" fmla="*/ 194 h 338"/>
                  <a:gd name="T110" fmla="*/ 284 w 352"/>
                  <a:gd name="T111" fmla="*/ 8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2" h="338">
                    <a:moveTo>
                      <a:pt x="338" y="194"/>
                    </a:moveTo>
                    <a:lnTo>
                      <a:pt x="338" y="194"/>
                    </a:lnTo>
                    <a:lnTo>
                      <a:pt x="338" y="194"/>
                    </a:lnTo>
                    <a:lnTo>
                      <a:pt x="294" y="48"/>
                    </a:lnTo>
                    <a:lnTo>
                      <a:pt x="294" y="48"/>
                    </a:lnTo>
                    <a:lnTo>
                      <a:pt x="294" y="46"/>
                    </a:lnTo>
                    <a:lnTo>
                      <a:pt x="294" y="46"/>
                    </a:lnTo>
                    <a:lnTo>
                      <a:pt x="292" y="46"/>
                    </a:lnTo>
                    <a:lnTo>
                      <a:pt x="292" y="46"/>
                    </a:lnTo>
                    <a:lnTo>
                      <a:pt x="292" y="44"/>
                    </a:lnTo>
                    <a:lnTo>
                      <a:pt x="292" y="44"/>
                    </a:lnTo>
                    <a:lnTo>
                      <a:pt x="292" y="44"/>
                    </a:lnTo>
                    <a:lnTo>
                      <a:pt x="292" y="44"/>
                    </a:lnTo>
                    <a:lnTo>
                      <a:pt x="290" y="44"/>
                    </a:lnTo>
                    <a:lnTo>
                      <a:pt x="290" y="44"/>
                    </a:lnTo>
                    <a:lnTo>
                      <a:pt x="290" y="42"/>
                    </a:lnTo>
                    <a:lnTo>
                      <a:pt x="290" y="42"/>
                    </a:lnTo>
                    <a:lnTo>
                      <a:pt x="288" y="42"/>
                    </a:lnTo>
                    <a:lnTo>
                      <a:pt x="288" y="42"/>
                    </a:lnTo>
                    <a:lnTo>
                      <a:pt x="288" y="42"/>
                    </a:lnTo>
                    <a:lnTo>
                      <a:pt x="288" y="42"/>
                    </a:lnTo>
                    <a:lnTo>
                      <a:pt x="286" y="40"/>
                    </a:lnTo>
                    <a:lnTo>
                      <a:pt x="286" y="40"/>
                    </a:lnTo>
                    <a:lnTo>
                      <a:pt x="286" y="40"/>
                    </a:lnTo>
                    <a:lnTo>
                      <a:pt x="286" y="40"/>
                    </a:lnTo>
                    <a:lnTo>
                      <a:pt x="284" y="40"/>
                    </a:lnTo>
                    <a:lnTo>
                      <a:pt x="284" y="40"/>
                    </a:lnTo>
                    <a:lnTo>
                      <a:pt x="284" y="40"/>
                    </a:lnTo>
                    <a:lnTo>
                      <a:pt x="202" y="40"/>
                    </a:lnTo>
                    <a:lnTo>
                      <a:pt x="202" y="40"/>
                    </a:lnTo>
                    <a:lnTo>
                      <a:pt x="200" y="34"/>
                    </a:lnTo>
                    <a:lnTo>
                      <a:pt x="196" y="30"/>
                    </a:lnTo>
                    <a:lnTo>
                      <a:pt x="192" y="26"/>
                    </a:lnTo>
                    <a:lnTo>
                      <a:pt x="186" y="24"/>
                    </a:lnTo>
                    <a:lnTo>
                      <a:pt x="186" y="10"/>
                    </a:lnTo>
                    <a:lnTo>
                      <a:pt x="186" y="10"/>
                    </a:lnTo>
                    <a:lnTo>
                      <a:pt x="186" y="6"/>
                    </a:lnTo>
                    <a:lnTo>
                      <a:pt x="184" y="4"/>
                    </a:lnTo>
                    <a:lnTo>
                      <a:pt x="180" y="2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2" y="2"/>
                    </a:lnTo>
                    <a:lnTo>
                      <a:pt x="168" y="4"/>
                    </a:lnTo>
                    <a:lnTo>
                      <a:pt x="166" y="6"/>
                    </a:lnTo>
                    <a:lnTo>
                      <a:pt x="166" y="10"/>
                    </a:lnTo>
                    <a:lnTo>
                      <a:pt x="166" y="24"/>
                    </a:lnTo>
                    <a:lnTo>
                      <a:pt x="166" y="24"/>
                    </a:lnTo>
                    <a:lnTo>
                      <a:pt x="160" y="26"/>
                    </a:lnTo>
                    <a:lnTo>
                      <a:pt x="156" y="30"/>
                    </a:lnTo>
                    <a:lnTo>
                      <a:pt x="152" y="34"/>
                    </a:lnTo>
                    <a:lnTo>
                      <a:pt x="150" y="40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2" y="42"/>
                    </a:lnTo>
                    <a:lnTo>
                      <a:pt x="62" y="42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6"/>
                    </a:lnTo>
                    <a:lnTo>
                      <a:pt x="60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58" y="48"/>
                    </a:lnTo>
                    <a:lnTo>
                      <a:pt x="14" y="194"/>
                    </a:lnTo>
                    <a:lnTo>
                      <a:pt x="14" y="194"/>
                    </a:lnTo>
                    <a:lnTo>
                      <a:pt x="14" y="194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6" y="204"/>
                    </a:lnTo>
                    <a:lnTo>
                      <a:pt x="12" y="212"/>
                    </a:lnTo>
                    <a:lnTo>
                      <a:pt x="18" y="220"/>
                    </a:lnTo>
                    <a:lnTo>
                      <a:pt x="26" y="228"/>
                    </a:lnTo>
                    <a:lnTo>
                      <a:pt x="36" y="232"/>
                    </a:lnTo>
                    <a:lnTo>
                      <a:pt x="46" y="236"/>
                    </a:lnTo>
                    <a:lnTo>
                      <a:pt x="56" y="240"/>
                    </a:lnTo>
                    <a:lnTo>
                      <a:pt x="68" y="240"/>
                    </a:lnTo>
                    <a:lnTo>
                      <a:pt x="68" y="240"/>
                    </a:lnTo>
                    <a:lnTo>
                      <a:pt x="80" y="240"/>
                    </a:lnTo>
                    <a:lnTo>
                      <a:pt x="90" y="236"/>
                    </a:lnTo>
                    <a:lnTo>
                      <a:pt x="100" y="232"/>
                    </a:lnTo>
                    <a:lnTo>
                      <a:pt x="110" y="228"/>
                    </a:lnTo>
                    <a:lnTo>
                      <a:pt x="118" y="220"/>
                    </a:lnTo>
                    <a:lnTo>
                      <a:pt x="124" y="212"/>
                    </a:lnTo>
                    <a:lnTo>
                      <a:pt x="130" y="204"/>
                    </a:lnTo>
                    <a:lnTo>
                      <a:pt x="136" y="194"/>
                    </a:lnTo>
                    <a:lnTo>
                      <a:pt x="122" y="194"/>
                    </a:lnTo>
                    <a:lnTo>
                      <a:pt x="122" y="194"/>
                    </a:lnTo>
                    <a:lnTo>
                      <a:pt x="122" y="194"/>
                    </a:lnTo>
                    <a:lnTo>
                      <a:pt x="82" y="60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52" y="66"/>
                    </a:lnTo>
                    <a:lnTo>
                      <a:pt x="156" y="70"/>
                    </a:lnTo>
                    <a:lnTo>
                      <a:pt x="160" y="74"/>
                    </a:lnTo>
                    <a:lnTo>
                      <a:pt x="166" y="78"/>
                    </a:lnTo>
                    <a:lnTo>
                      <a:pt x="166" y="306"/>
                    </a:lnTo>
                    <a:lnTo>
                      <a:pt x="122" y="306"/>
                    </a:lnTo>
                    <a:lnTo>
                      <a:pt x="122" y="306"/>
                    </a:lnTo>
                    <a:lnTo>
                      <a:pt x="116" y="308"/>
                    </a:lnTo>
                    <a:lnTo>
                      <a:pt x="110" y="312"/>
                    </a:lnTo>
                    <a:lnTo>
                      <a:pt x="108" y="316"/>
                    </a:lnTo>
                    <a:lnTo>
                      <a:pt x="106" y="322"/>
                    </a:lnTo>
                    <a:lnTo>
                      <a:pt x="106" y="322"/>
                    </a:lnTo>
                    <a:lnTo>
                      <a:pt x="108" y="328"/>
                    </a:lnTo>
                    <a:lnTo>
                      <a:pt x="110" y="334"/>
                    </a:lnTo>
                    <a:lnTo>
                      <a:pt x="116" y="338"/>
                    </a:lnTo>
                    <a:lnTo>
                      <a:pt x="122" y="338"/>
                    </a:lnTo>
                    <a:lnTo>
                      <a:pt x="230" y="338"/>
                    </a:lnTo>
                    <a:lnTo>
                      <a:pt x="230" y="338"/>
                    </a:lnTo>
                    <a:lnTo>
                      <a:pt x="236" y="338"/>
                    </a:lnTo>
                    <a:lnTo>
                      <a:pt x="242" y="334"/>
                    </a:lnTo>
                    <a:lnTo>
                      <a:pt x="244" y="328"/>
                    </a:lnTo>
                    <a:lnTo>
                      <a:pt x="246" y="322"/>
                    </a:lnTo>
                    <a:lnTo>
                      <a:pt x="246" y="322"/>
                    </a:lnTo>
                    <a:lnTo>
                      <a:pt x="244" y="316"/>
                    </a:lnTo>
                    <a:lnTo>
                      <a:pt x="242" y="312"/>
                    </a:lnTo>
                    <a:lnTo>
                      <a:pt x="236" y="308"/>
                    </a:lnTo>
                    <a:lnTo>
                      <a:pt x="230" y="306"/>
                    </a:lnTo>
                    <a:lnTo>
                      <a:pt x="186" y="306"/>
                    </a:lnTo>
                    <a:lnTo>
                      <a:pt x="186" y="78"/>
                    </a:lnTo>
                    <a:lnTo>
                      <a:pt x="186" y="78"/>
                    </a:lnTo>
                    <a:lnTo>
                      <a:pt x="192" y="74"/>
                    </a:lnTo>
                    <a:lnTo>
                      <a:pt x="196" y="70"/>
                    </a:lnTo>
                    <a:lnTo>
                      <a:pt x="200" y="66"/>
                    </a:lnTo>
                    <a:lnTo>
                      <a:pt x="202" y="60"/>
                    </a:lnTo>
                    <a:lnTo>
                      <a:pt x="270" y="60"/>
                    </a:lnTo>
                    <a:lnTo>
                      <a:pt x="230" y="194"/>
                    </a:lnTo>
                    <a:lnTo>
                      <a:pt x="230" y="194"/>
                    </a:lnTo>
                    <a:lnTo>
                      <a:pt x="230" y="194"/>
                    </a:lnTo>
                    <a:lnTo>
                      <a:pt x="216" y="194"/>
                    </a:lnTo>
                    <a:lnTo>
                      <a:pt x="216" y="194"/>
                    </a:lnTo>
                    <a:lnTo>
                      <a:pt x="222" y="204"/>
                    </a:lnTo>
                    <a:lnTo>
                      <a:pt x="228" y="212"/>
                    </a:lnTo>
                    <a:lnTo>
                      <a:pt x="234" y="220"/>
                    </a:lnTo>
                    <a:lnTo>
                      <a:pt x="242" y="228"/>
                    </a:lnTo>
                    <a:lnTo>
                      <a:pt x="252" y="232"/>
                    </a:lnTo>
                    <a:lnTo>
                      <a:pt x="262" y="236"/>
                    </a:lnTo>
                    <a:lnTo>
                      <a:pt x="272" y="240"/>
                    </a:lnTo>
                    <a:lnTo>
                      <a:pt x="284" y="240"/>
                    </a:lnTo>
                    <a:lnTo>
                      <a:pt x="284" y="240"/>
                    </a:lnTo>
                    <a:lnTo>
                      <a:pt x="296" y="240"/>
                    </a:lnTo>
                    <a:lnTo>
                      <a:pt x="306" y="236"/>
                    </a:lnTo>
                    <a:lnTo>
                      <a:pt x="316" y="232"/>
                    </a:lnTo>
                    <a:lnTo>
                      <a:pt x="326" y="228"/>
                    </a:lnTo>
                    <a:lnTo>
                      <a:pt x="334" y="220"/>
                    </a:lnTo>
                    <a:lnTo>
                      <a:pt x="340" y="212"/>
                    </a:lnTo>
                    <a:lnTo>
                      <a:pt x="346" y="204"/>
                    </a:lnTo>
                    <a:lnTo>
                      <a:pt x="352" y="194"/>
                    </a:lnTo>
                    <a:lnTo>
                      <a:pt x="338" y="194"/>
                    </a:lnTo>
                    <a:close/>
                    <a:moveTo>
                      <a:pt x="36" y="194"/>
                    </a:moveTo>
                    <a:lnTo>
                      <a:pt x="68" y="86"/>
                    </a:lnTo>
                    <a:lnTo>
                      <a:pt x="100" y="194"/>
                    </a:lnTo>
                    <a:lnTo>
                      <a:pt x="36" y="194"/>
                    </a:lnTo>
                    <a:close/>
                    <a:moveTo>
                      <a:pt x="252" y="194"/>
                    </a:moveTo>
                    <a:lnTo>
                      <a:pt x="284" y="86"/>
                    </a:lnTo>
                    <a:lnTo>
                      <a:pt x="316" y="194"/>
                    </a:lnTo>
                    <a:lnTo>
                      <a:pt x="252" y="19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50"/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2088163" y="2803121"/>
            <a:ext cx="5427404" cy="16619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050" b="1" i="1" dirty="0"/>
              <a:t>Two types of DQAs:</a:t>
            </a:r>
          </a:p>
          <a:p>
            <a:pPr marL="257175" indent="-257175">
              <a:buAutoNum type="arabicPeriod"/>
            </a:pPr>
            <a:r>
              <a:rPr lang="en-US" sz="1050" b="1" dirty="0"/>
              <a:t>Central Level</a:t>
            </a:r>
            <a:r>
              <a:rPr lang="en-US" sz="1050" dirty="0"/>
              <a:t>: Integrated supportive supervision (conducted every 6 months)</a:t>
            </a:r>
          </a:p>
          <a:p>
            <a:pPr marL="600075" lvl="1" indent="-257175">
              <a:buFont typeface="Wingdings" panose="05000000000000000000" pitchFamily="2" charset="2"/>
              <a:buChar char="q"/>
            </a:pPr>
            <a:r>
              <a:rPr lang="en-US" sz="1050" dirty="0"/>
              <a:t>Programs specific data coordination meetings</a:t>
            </a:r>
          </a:p>
          <a:p>
            <a:pPr marL="600075" lvl="1" indent="-257175">
              <a:buFont typeface="Wingdings" panose="05000000000000000000" pitchFamily="2" charset="2"/>
              <a:buChar char="q"/>
            </a:pPr>
            <a:r>
              <a:rPr lang="en-US" sz="1050" dirty="0"/>
              <a:t>Data entry validation rules(Logical validation rules)</a:t>
            </a:r>
          </a:p>
          <a:p>
            <a:pPr marL="600075" lvl="1" indent="-257175">
              <a:buFont typeface="Wingdings" panose="05000000000000000000" pitchFamily="2" charset="2"/>
              <a:buChar char="q"/>
            </a:pPr>
            <a:r>
              <a:rPr lang="en-US" sz="1050" dirty="0"/>
              <a:t>HMIS analysis and feedback</a:t>
            </a:r>
          </a:p>
          <a:p>
            <a:pPr marL="600075" lvl="1" indent="-257175">
              <a:buFont typeface="Wingdings" panose="05000000000000000000" pitchFamily="2" charset="2"/>
              <a:buChar char="q"/>
            </a:pPr>
            <a:r>
              <a:rPr lang="en-US" sz="1050" dirty="0"/>
              <a:t>Dataset locking and approval</a:t>
            </a:r>
          </a:p>
          <a:p>
            <a:pPr marL="600075" lvl="1" indent="-257175">
              <a:buFont typeface="Wingdings" panose="05000000000000000000" pitchFamily="2" charset="2"/>
              <a:buChar char="q"/>
            </a:pPr>
            <a:r>
              <a:rPr lang="en-US" sz="1050" dirty="0" err="1"/>
              <a:t>Perfomance</a:t>
            </a:r>
            <a:r>
              <a:rPr lang="en-US" sz="1050" dirty="0"/>
              <a:t> Based Financing and Accreditation standards</a:t>
            </a:r>
          </a:p>
          <a:p>
            <a:pPr marL="257175" indent="-257175">
              <a:buAutoNum type="arabicPeriod"/>
            </a:pPr>
            <a:r>
              <a:rPr lang="en-US" sz="1050" b="1" dirty="0"/>
              <a:t>Decentralized Level</a:t>
            </a:r>
            <a:r>
              <a:rPr lang="en-US" sz="1050" dirty="0"/>
              <a:t>: Facilities are responsible for conducting DQAs at lower level facilities within their catchment areas</a:t>
            </a:r>
          </a:p>
        </p:txBody>
      </p:sp>
    </p:spTree>
    <p:extLst>
      <p:ext uri="{BB962C8B-B14F-4D97-AF65-F5344CB8AC3E}">
        <p14:creationId xmlns:p14="http://schemas.microsoft.com/office/powerpoint/2010/main" val="869117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91" y="273845"/>
            <a:ext cx="6914051" cy="994172"/>
          </a:xfrm>
        </p:spPr>
        <p:txBody>
          <a:bodyPr/>
          <a:lstStyle/>
          <a:p>
            <a:pPr algn="ctr"/>
            <a:r>
              <a:rPr lang="en-US" dirty="0"/>
              <a:t>Rwanda - Developed Tools in Data management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0171" y="1268017"/>
            <a:ext cx="6458471" cy="3693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endParaRPr lang="en-US" sz="1050" b="1" i="1" dirty="0"/>
          </a:p>
          <a:p>
            <a:pPr marL="257175" indent="-257175">
              <a:buAutoNum type="arabicPeriod"/>
            </a:pPr>
            <a:r>
              <a:rPr lang="en-US" sz="2400" b="1" dirty="0"/>
              <a:t>SOPS</a:t>
            </a:r>
            <a:endParaRPr lang="en-US" sz="2400" dirty="0"/>
          </a:p>
          <a:p>
            <a:pPr marL="600075" lvl="1" indent="-257175">
              <a:buFont typeface="Wingdings" panose="05000000000000000000" pitchFamily="2" charset="2"/>
              <a:buChar char="q"/>
            </a:pPr>
            <a:r>
              <a:rPr lang="en-US" sz="2400" dirty="0"/>
              <a:t>Data management and reporting SOP</a:t>
            </a:r>
          </a:p>
          <a:p>
            <a:pPr marL="600075" lvl="1" indent="-257175">
              <a:buFont typeface="Wingdings" panose="05000000000000000000" pitchFamily="2" charset="2"/>
              <a:buChar char="q"/>
            </a:pPr>
            <a:r>
              <a:rPr lang="en-US" sz="2400" dirty="0"/>
              <a:t>Data validations SOP</a:t>
            </a:r>
          </a:p>
          <a:p>
            <a:pPr lvl="1"/>
            <a:r>
              <a:rPr lang="en-US" sz="2400" dirty="0"/>
              <a:t>Data collection tools</a:t>
            </a:r>
          </a:p>
          <a:p>
            <a:pPr marL="600075" lvl="1" indent="-257175">
              <a:buFont typeface="Wingdings" panose="05000000000000000000" pitchFamily="2" charset="2"/>
              <a:buChar char="q"/>
            </a:pPr>
            <a:r>
              <a:rPr lang="en-US" sz="2400" dirty="0"/>
              <a:t>Patient Files</a:t>
            </a:r>
          </a:p>
          <a:p>
            <a:pPr marL="600075" lvl="1" indent="-257175">
              <a:buFont typeface="Wingdings" panose="05000000000000000000" pitchFamily="2" charset="2"/>
              <a:buChar char="q"/>
            </a:pPr>
            <a:r>
              <a:rPr lang="en-US" sz="2400" dirty="0"/>
              <a:t>Registers</a:t>
            </a:r>
          </a:p>
          <a:p>
            <a:pPr marL="600075" lvl="1" indent="-257175">
              <a:buFont typeface="Wingdings" panose="05000000000000000000" pitchFamily="2" charset="2"/>
              <a:buChar char="q"/>
            </a:pPr>
            <a:r>
              <a:rPr lang="en-US" sz="2400" dirty="0"/>
              <a:t>Reporting Forms</a:t>
            </a:r>
          </a:p>
          <a:p>
            <a:pPr marL="257175" indent="-257175">
              <a:buAutoNum type="arabicPeriod"/>
            </a:pPr>
            <a:r>
              <a:rPr lang="en-US" sz="2400" b="1" dirty="0"/>
              <a:t>Indicator Reference Manual (Metadata Dictionary)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3417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2"/>
          <p:cNvGrpSpPr>
            <a:grpSpLocks/>
          </p:cNvGrpSpPr>
          <p:nvPr/>
        </p:nvGrpSpPr>
        <p:grpSpPr bwMode="auto">
          <a:xfrm>
            <a:off x="2618231" y="1025561"/>
            <a:ext cx="4429331" cy="3844227"/>
            <a:chOff x="172" y="1145"/>
            <a:chExt cx="1320" cy="1030"/>
          </a:xfrm>
        </p:grpSpPr>
        <p:sp>
          <p:nvSpPr>
            <p:cNvPr id="50" name="AutoShape 23"/>
            <p:cNvSpPr>
              <a:spLocks noChangeArrowheads="1"/>
            </p:cNvSpPr>
            <p:nvPr/>
          </p:nvSpPr>
          <p:spPr bwMode="auto">
            <a:xfrm flipV="1">
              <a:off x="295" y="1803"/>
              <a:ext cx="1072" cy="1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02 w 21600"/>
                <a:gd name="T13" fmla="*/ 3019 h 21600"/>
                <a:gd name="T14" fmla="*/ 18598 w 21600"/>
                <a:gd name="T15" fmla="*/ 1858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91" y="21600"/>
                  </a:lnTo>
                  <a:lnTo>
                    <a:pt x="1920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699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685800">
                <a:buClrTx/>
                <a:defRPr/>
              </a:pPr>
              <a:endParaRPr lang="en-GB" sz="135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1" name="Group 24"/>
            <p:cNvGrpSpPr>
              <a:grpSpLocks/>
            </p:cNvGrpSpPr>
            <p:nvPr/>
          </p:nvGrpSpPr>
          <p:grpSpPr bwMode="auto">
            <a:xfrm>
              <a:off x="414" y="1146"/>
              <a:ext cx="835" cy="658"/>
              <a:chOff x="592" y="988"/>
              <a:chExt cx="1266" cy="1724"/>
            </a:xfrm>
          </p:grpSpPr>
          <p:sp>
            <p:nvSpPr>
              <p:cNvPr id="53" name="Pyr1"/>
              <p:cNvSpPr>
                <a:spLocks noEditPoints="1" noChangeArrowheads="1"/>
              </p:cNvSpPr>
              <p:nvPr/>
            </p:nvSpPr>
            <p:spPr bwMode="auto">
              <a:xfrm>
                <a:off x="1085" y="988"/>
                <a:ext cx="284" cy="3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5400 w 21600"/>
                  <a:gd name="T10" fmla="*/ 11818 h 21600"/>
                  <a:gd name="T11" fmla="*/ 16200 w 21600"/>
                  <a:gd name="T12" fmla="*/ 20582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  <a:defRPr/>
                </a:pPr>
                <a:endParaRPr lang="en-GB" sz="13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Pyr2"/>
              <p:cNvSpPr>
                <a:spLocks noEditPoints="1" noChangeArrowheads="1"/>
              </p:cNvSpPr>
              <p:nvPr/>
            </p:nvSpPr>
            <p:spPr bwMode="auto">
              <a:xfrm>
                <a:off x="921" y="1370"/>
                <a:ext cx="610" cy="4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772 w 21600"/>
                  <a:gd name="T13" fmla="*/ 482 h 21600"/>
                  <a:gd name="T14" fmla="*/ 15828 w 21600"/>
                  <a:gd name="T15" fmla="*/ 2111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787" y="0"/>
                    </a:moveTo>
                    <a:lnTo>
                      <a:pt x="15812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5787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  <a:defRPr/>
                </a:pPr>
                <a:endParaRPr lang="en-GB" sz="13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Pyr3"/>
              <p:cNvSpPr>
                <a:spLocks noEditPoints="1" noChangeArrowheads="1"/>
              </p:cNvSpPr>
              <p:nvPr/>
            </p:nvSpPr>
            <p:spPr bwMode="auto">
              <a:xfrm>
                <a:off x="758" y="1818"/>
                <a:ext cx="936" cy="4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285 w 21600"/>
                  <a:gd name="T13" fmla="*/ 482 h 21600"/>
                  <a:gd name="T14" fmla="*/ 16315 w 21600"/>
                  <a:gd name="T15" fmla="*/ 2111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768" y="0"/>
                    </a:moveTo>
                    <a:lnTo>
                      <a:pt x="17831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376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  <a:defRPr/>
                </a:pPr>
                <a:endParaRPr lang="en-GB" sz="13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Pyr4"/>
              <p:cNvSpPr>
                <a:spLocks noEditPoints="1" noChangeArrowheads="1"/>
              </p:cNvSpPr>
              <p:nvPr/>
            </p:nvSpPr>
            <p:spPr bwMode="auto">
              <a:xfrm>
                <a:off x="592" y="2264"/>
                <a:ext cx="1266" cy="4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293 w 21600"/>
                  <a:gd name="T13" fmla="*/ 482 h 21600"/>
                  <a:gd name="T14" fmla="*/ 17318 w 21600"/>
                  <a:gd name="T15" fmla="*/ 2111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793" y="0"/>
                    </a:moveTo>
                    <a:lnTo>
                      <a:pt x="18806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2793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5800">
                  <a:buClrTx/>
                  <a:defRPr/>
                </a:pPr>
                <a:endParaRPr lang="en-GB" sz="135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2" name="AutoShape 29"/>
            <p:cNvSpPr>
              <a:spLocks noChangeArrowheads="1"/>
            </p:cNvSpPr>
            <p:nvPr/>
          </p:nvSpPr>
          <p:spPr bwMode="auto">
            <a:xfrm flipV="1">
              <a:off x="172" y="1989"/>
              <a:ext cx="1320" cy="1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98 w 21600"/>
                <a:gd name="T13" fmla="*/ 2787 h 21600"/>
                <a:gd name="T14" fmla="*/ 18802 w 21600"/>
                <a:gd name="T15" fmla="*/ 188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003" y="21600"/>
                  </a:lnTo>
                  <a:lnTo>
                    <a:pt x="1959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699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685800">
                <a:buClrTx/>
                <a:defRPr/>
              </a:pPr>
              <a:endParaRPr lang="en-GB" sz="135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8590"/>
            <a:ext cx="6858000" cy="651510"/>
          </a:xfrm>
          <a:noFill/>
        </p:spPr>
        <p:txBody>
          <a:bodyPr spcFirstLastPara="1" wrap="square" lIns="274320" tIns="91425" rIns="137160" bIns="91425" anchor="ctr" anchorCtr="0">
            <a:norm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M&amp;E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D9EBF7-4809-4C9D-951F-44BC93937D2B}" type="slidenum">
              <a:rPr lang="en-US" smtClean="0"/>
              <a:t>34</a:t>
            </a:fld>
            <a:endParaRPr 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1753769" y="1573184"/>
            <a:ext cx="2880360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lIns="94500" tIns="35100" rIns="67500" bIns="35100">
            <a:spAutoFit/>
          </a:bodyPr>
          <a:lstStyle/>
          <a:p>
            <a:pPr defTabSz="685800">
              <a:buClrTx/>
              <a:defRPr/>
            </a:pPr>
            <a:endParaRPr lang="en-GB" sz="105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753769" y="2850941"/>
            <a:ext cx="2312872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lIns="94500" tIns="35100" rIns="67500" bIns="35100">
            <a:spAutoFit/>
          </a:bodyPr>
          <a:lstStyle/>
          <a:p>
            <a:pPr defTabSz="685800">
              <a:buClrTx/>
              <a:defRPr/>
            </a:pPr>
            <a:endParaRPr lang="en-GB" sz="105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1753769" y="3477456"/>
            <a:ext cx="2312872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lIns="94500" tIns="35100" rIns="67500" bIns="35100">
            <a:spAutoFit/>
          </a:bodyPr>
          <a:lstStyle/>
          <a:p>
            <a:pPr defTabSz="685800">
              <a:buClrTx/>
              <a:defRPr/>
            </a:pPr>
            <a:endParaRPr lang="en-GB" sz="105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1753769" y="4175738"/>
            <a:ext cx="2312872" cy="0"/>
          </a:xfrm>
          <a:prstGeom prst="line">
            <a:avLst/>
          </a:prstGeom>
          <a:noFill/>
          <a:ln w="3175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lIns="94500" tIns="35100" rIns="67500" bIns="35100">
            <a:spAutoFit/>
          </a:bodyPr>
          <a:lstStyle/>
          <a:p>
            <a:pPr defTabSz="685800">
              <a:buClrTx/>
              <a:defRPr/>
            </a:pPr>
            <a:endParaRPr lang="en-GB" sz="105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1753769" y="4857321"/>
            <a:ext cx="2312872" cy="0"/>
          </a:xfrm>
          <a:prstGeom prst="line">
            <a:avLst/>
          </a:prstGeom>
          <a:noFill/>
          <a:ln w="3175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lIns="94500" tIns="35100" rIns="67500" bIns="35100">
            <a:spAutoFit/>
          </a:bodyPr>
          <a:lstStyle/>
          <a:p>
            <a:pPr defTabSz="685800">
              <a:buClrTx/>
              <a:defRPr/>
            </a:pPr>
            <a:endParaRPr lang="en-GB" sz="1050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4458679" y="3680169"/>
            <a:ext cx="815929" cy="32316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ctr" defTabSz="571500" eaLnBrk="0" hangingPunct="0">
              <a:buClrTx/>
              <a:defRPr/>
            </a:pPr>
            <a:r>
              <a:rPr lang="en-GB" sz="105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Health Posts</a:t>
            </a:r>
          </a:p>
          <a:p>
            <a:pPr algn="ctr" defTabSz="571500" eaLnBrk="0" hangingPunct="0">
              <a:buClrTx/>
              <a:defRPr/>
            </a:pPr>
            <a:r>
              <a:rPr lang="en-GB" sz="105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(406)</a:t>
            </a: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3983389" y="4313079"/>
            <a:ext cx="1766509" cy="32316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ctr" defTabSz="571500" eaLnBrk="0" hangingPunct="0">
              <a:buClrTx/>
              <a:defRPr/>
            </a:pPr>
            <a:r>
              <a:rPr lang="en-GB" sz="105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Community Health Workers</a:t>
            </a:r>
          </a:p>
          <a:p>
            <a:pPr algn="ctr" defTabSz="571500" eaLnBrk="0" hangingPunct="0">
              <a:buClrTx/>
              <a:defRPr/>
            </a:pPr>
            <a:r>
              <a:rPr lang="en-GB" sz="105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(45,516)</a:t>
            </a: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4390551" y="3003566"/>
            <a:ext cx="952184" cy="32316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ctr" defTabSz="571500" eaLnBrk="0" hangingPunct="0">
              <a:buClrTx/>
              <a:defRPr/>
            </a:pPr>
            <a:r>
              <a:rPr lang="en-GB" sz="105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Health Centers</a:t>
            </a:r>
          </a:p>
          <a:p>
            <a:pPr algn="ctr" defTabSz="571500" eaLnBrk="0" hangingPunct="0">
              <a:buClrTx/>
              <a:defRPr/>
            </a:pPr>
            <a:r>
              <a:rPr lang="en-GB" sz="105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(499)</a:t>
            </a: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4312805" y="2371242"/>
            <a:ext cx="1107676" cy="323165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/>
          <a:p>
            <a:pPr algn="ctr" defTabSz="571500" eaLnBrk="0" hangingPunct="0">
              <a:buClrTx/>
              <a:defRPr/>
            </a:pPr>
            <a:r>
              <a:rPr lang="en-GB" sz="105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District Hospitals</a:t>
            </a:r>
          </a:p>
          <a:p>
            <a:pPr algn="ctr" defTabSz="571500" eaLnBrk="0" hangingPunct="0">
              <a:buClrTx/>
              <a:defRPr/>
            </a:pPr>
            <a:r>
              <a:rPr lang="en-GB" sz="105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(36)</a:t>
            </a:r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4295691" y="1623722"/>
            <a:ext cx="1087595" cy="553998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algn="ctr" defTabSz="571500" eaLnBrk="0" hangingPunct="0">
              <a:buClrTx/>
              <a:defRPr/>
            </a:pPr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Referral &amp; Provincial Hospitals</a:t>
            </a:r>
          </a:p>
          <a:p>
            <a:pPr algn="ctr" defTabSz="571500" eaLnBrk="0" hangingPunct="0">
              <a:buClrTx/>
              <a:defRPr/>
            </a:pPr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(11)</a:t>
            </a: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833289" y="1836092"/>
            <a:ext cx="1035042" cy="646331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marL="215503" lvl="1" indent="-214313" defTabSz="571500" eaLnBrk="0" hangingPunct="0">
              <a:buClr>
                <a:schemeClr val="accent3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 managers/ statisticians</a:t>
            </a:r>
          </a:p>
          <a:p>
            <a:pPr marL="215503" lvl="1" indent="-214313" defTabSz="571500" eaLnBrk="0" hangingPunct="0">
              <a:buClr>
                <a:schemeClr val="accent3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M&amp;E officers</a:t>
            </a: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1833289" y="2914672"/>
            <a:ext cx="898132" cy="484748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marL="129778" lvl="1" indent="-128588" defTabSz="571500" eaLnBrk="0" hangingPunct="0">
              <a:buClr>
                <a:schemeClr val="accent3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 manager</a:t>
            </a:r>
          </a:p>
          <a:p>
            <a:pPr marL="129778" lvl="1" indent="-128588" defTabSz="571500" eaLnBrk="0" hangingPunct="0">
              <a:buClr>
                <a:schemeClr val="accent3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Head of HC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1833289" y="3757703"/>
            <a:ext cx="1035042" cy="161583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marL="215503" lvl="1" indent="-214313" defTabSz="571500" eaLnBrk="0" hangingPunct="0">
              <a:buClr>
                <a:schemeClr val="accent3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Nurse</a:t>
            </a: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1833289" y="4446381"/>
            <a:ext cx="957203" cy="161583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marL="215503" lvl="1" indent="-214313" defTabSz="571500" eaLnBrk="0" hangingPunct="0">
              <a:buClr>
                <a:schemeClr val="accent3"/>
              </a:buClr>
              <a:buSzPct val="85000"/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CHW</a:t>
            </a:r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4547151" y="1287015"/>
            <a:ext cx="573245" cy="276999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algn="ctr" defTabSz="571500" eaLnBrk="0" hangingPunct="0">
              <a:buClrTx/>
              <a:defRPr/>
            </a:pPr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MoH &amp; RBC</a:t>
            </a: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1833289" y="891601"/>
            <a:ext cx="1738772" cy="646331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marL="215503" lvl="1" indent="-214313" defTabSz="571500" eaLnBrk="0" hangingPunct="0">
              <a:buClr>
                <a:schemeClr val="accent3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M&amp;E officers</a:t>
            </a:r>
          </a:p>
          <a:p>
            <a:pPr marL="215503" lvl="1" indent="-214313" defTabSz="571500" eaLnBrk="0" hangingPunct="0">
              <a:buClr>
                <a:schemeClr val="accent3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 managers</a:t>
            </a:r>
          </a:p>
          <a:p>
            <a:pPr marL="215503" lvl="1" indent="-214313" defTabSz="571500" eaLnBrk="0" hangingPunct="0">
              <a:buClr>
                <a:schemeClr val="accent3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 programmers</a:t>
            </a:r>
          </a:p>
          <a:p>
            <a:pPr marL="215503" lvl="1" indent="-214313" defTabSz="571500" eaLnBrk="0" hangingPunct="0">
              <a:buClr>
                <a:schemeClr val="accent3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Statisticians</a:t>
            </a:r>
          </a:p>
        </p:txBody>
      </p:sp>
    </p:spTree>
    <p:extLst>
      <p:ext uri="{BB962C8B-B14F-4D97-AF65-F5344CB8AC3E}">
        <p14:creationId xmlns:p14="http://schemas.microsoft.com/office/powerpoint/2010/main" val="357145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555A-6DA6-4086-A798-97FE7694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Make validation rule notification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9B8C0-FB42-420A-9F72-5AF1629A3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10764-1F0D-49CE-A5B2-27FFF8591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43702"/>
            <a:ext cx="8202902" cy="3650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232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555A-6DA6-4086-A798-97FE7694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Make validation rule notification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7D7A6-1E2E-4D73-9A75-D5C936432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55" y="1278807"/>
            <a:ext cx="8363089" cy="3226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78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 l="42923" t="6491" r="31445" b="37497"/>
          <a:stretch/>
        </p:blipFill>
        <p:spPr>
          <a:xfrm>
            <a:off x="525237" y="1032300"/>
            <a:ext cx="3549900" cy="30789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376428" y="284519"/>
            <a:ext cx="7681452" cy="47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en-ZA" sz="16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Running Validation Rule Analysis: Finding WHERE to do this</a:t>
            </a:r>
            <a:endParaRPr sz="18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26"/>
          <p:cNvCxnSpPr>
            <a:cxnSpLocks/>
          </p:cNvCxnSpPr>
          <p:nvPr/>
        </p:nvCxnSpPr>
        <p:spPr>
          <a:xfrm flipH="1">
            <a:off x="3371850" y="897678"/>
            <a:ext cx="3471041" cy="1252553"/>
          </a:xfrm>
          <a:prstGeom prst="straightConnector1">
            <a:avLst/>
          </a:prstGeom>
          <a:noFill/>
          <a:ln w="38100" cap="flat" cmpd="sng">
            <a:solidFill>
              <a:srgbClr val="7E4DF7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</p:cxnSp>
      <p:cxnSp>
        <p:nvCxnSpPr>
          <p:cNvPr id="186" name="Google Shape;186;p26"/>
          <p:cNvCxnSpPr>
            <a:cxnSpLocks/>
          </p:cNvCxnSpPr>
          <p:nvPr/>
        </p:nvCxnSpPr>
        <p:spPr>
          <a:xfrm flipH="1">
            <a:off x="5238307" y="903581"/>
            <a:ext cx="1604584" cy="1733293"/>
          </a:xfrm>
          <a:prstGeom prst="straightConnector1">
            <a:avLst/>
          </a:prstGeom>
          <a:noFill/>
          <a:ln w="38100" cap="flat" cmpd="sng">
            <a:solidFill>
              <a:srgbClr val="7E4DF7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73BB20B-9A93-488F-B355-D1E96B67C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041" y="2771496"/>
            <a:ext cx="6719777" cy="24856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E731-9F0C-483F-BAA4-E7CAD671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Validation Rule Analysis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559E5-9D26-4644-994E-352C0CCA7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03" y="1692343"/>
            <a:ext cx="6393711" cy="23650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63C5E5-514C-4DC7-814C-E557664217A1}"/>
              </a:ext>
            </a:extLst>
          </p:cNvPr>
          <p:cNvSpPr/>
          <p:nvPr/>
        </p:nvSpPr>
        <p:spPr>
          <a:xfrm>
            <a:off x="120504" y="1956391"/>
            <a:ext cx="3175590" cy="1998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33545E-59E7-476E-AA15-68F80CD3E75F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 flipV="1">
            <a:off x="3296094" y="2911065"/>
            <a:ext cx="3466214" cy="447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4097D3-D527-4AB0-896A-2B13265FEA06}"/>
              </a:ext>
            </a:extLst>
          </p:cNvPr>
          <p:cNvSpPr txBox="1"/>
          <p:nvPr/>
        </p:nvSpPr>
        <p:spPr>
          <a:xfrm>
            <a:off x="6762308" y="2003124"/>
            <a:ext cx="21123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1. Select your organisational units </a:t>
            </a:r>
          </a:p>
          <a:p>
            <a:endParaRPr lang="nb-NO" dirty="0"/>
          </a:p>
          <a:p>
            <a:r>
              <a:rPr lang="nb-NO" dirty="0"/>
              <a:t>Selecting the whole country may return hundreds of alerts (and takes a while and may crash the system)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7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E731-9F0C-483F-BAA4-E7CAD671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Validation Rule Analysis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559E5-9D26-4644-994E-352C0CCA7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03" y="1692343"/>
            <a:ext cx="6393711" cy="23650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63C5E5-514C-4DC7-814C-E557664217A1}"/>
              </a:ext>
            </a:extLst>
          </p:cNvPr>
          <p:cNvSpPr/>
          <p:nvPr/>
        </p:nvSpPr>
        <p:spPr>
          <a:xfrm>
            <a:off x="3239388" y="2049857"/>
            <a:ext cx="3175590" cy="6933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33545E-59E7-476E-AA15-68F80CD3E75F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6414978" y="2396529"/>
            <a:ext cx="347330" cy="2990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4097D3-D527-4AB0-896A-2B13265FEA06}"/>
              </a:ext>
            </a:extLst>
          </p:cNvPr>
          <p:cNvSpPr txBox="1"/>
          <p:nvPr/>
        </p:nvSpPr>
        <p:spPr>
          <a:xfrm>
            <a:off x="6762308" y="2003124"/>
            <a:ext cx="2112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2. Select your date range</a:t>
            </a:r>
          </a:p>
          <a:p>
            <a:endParaRPr lang="nb-NO" dirty="0"/>
          </a:p>
          <a:p>
            <a:r>
              <a:rPr lang="nb-NO" dirty="0"/>
              <a:t>Selecting a large date range may return hundreds of alerts.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0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E731-9F0C-483F-BAA4-E7CAD671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Validation Rule Analysis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559E5-9D26-4644-994E-352C0CCA7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03" y="1692343"/>
            <a:ext cx="6393711" cy="23650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63C5E5-514C-4DC7-814C-E557664217A1}"/>
              </a:ext>
            </a:extLst>
          </p:cNvPr>
          <p:cNvSpPr/>
          <p:nvPr/>
        </p:nvSpPr>
        <p:spPr>
          <a:xfrm>
            <a:off x="3253565" y="2695622"/>
            <a:ext cx="3175590" cy="324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33545E-59E7-476E-AA15-68F80CD3E75F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 flipV="1">
            <a:off x="6429155" y="2372456"/>
            <a:ext cx="333153" cy="4851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4097D3-D527-4AB0-896A-2B13265FEA06}"/>
              </a:ext>
            </a:extLst>
          </p:cNvPr>
          <p:cNvSpPr txBox="1"/>
          <p:nvPr/>
        </p:nvSpPr>
        <p:spPr>
          <a:xfrm>
            <a:off x="6762308" y="2003124"/>
            <a:ext cx="2112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3. Select your validation rule group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0690366"/>
      </p:ext>
    </p:extLst>
  </p:cSld>
  <p:clrMapOvr>
    <a:masterClrMapping/>
  </p:clrMapOvr>
</p:sld>
</file>

<file path=ppt/theme/theme1.xml><?xml version="1.0" encoding="utf-8"?>
<a:theme xmlns:a="http://schemas.openxmlformats.org/drawingml/2006/main" name="DHIS2 Academ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IS2 Academy" id="{54ACEACF-4EC8-46A3-846E-8F91579C8D71}" vid="{BFCE0C3D-068F-4FCB-AAC4-ACCFC88E3FBD}"/>
    </a:ext>
  </a:extLst>
</a:theme>
</file>

<file path=ppt/theme/theme2.xml><?xml version="1.0" encoding="utf-8"?>
<a:theme xmlns:a="http://schemas.openxmlformats.org/drawingml/2006/main" name="1_DHIS2 Academ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DHIS2 Academy</Template>
  <TotalTime>10012</TotalTime>
  <Words>1852</Words>
  <Application>Microsoft Office PowerPoint</Application>
  <PresentationFormat>On-screen Show (16:9)</PresentationFormat>
  <Paragraphs>186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Courier New</vt:lpstr>
      <vt:lpstr>Georgia</vt:lpstr>
      <vt:lpstr>Helvetica</vt:lpstr>
      <vt:lpstr>Lato</vt:lpstr>
      <vt:lpstr>Noto Sans Symbols</vt:lpstr>
      <vt:lpstr>Rubik</vt:lpstr>
      <vt:lpstr>Wingdings</vt:lpstr>
      <vt:lpstr>DHIS2 Academy</vt:lpstr>
      <vt:lpstr>1_DHIS2 Academy</vt:lpstr>
      <vt:lpstr>Data Quality/Validation and Validation rules Notifications</vt:lpstr>
      <vt:lpstr>Objectives</vt:lpstr>
      <vt:lpstr>Our email is everything. </vt:lpstr>
      <vt:lpstr>Make validation rule notification</vt:lpstr>
      <vt:lpstr>Make validation rule notification</vt:lpstr>
      <vt:lpstr>Running Validation Rule Analysis: Finding WHERE to do this</vt:lpstr>
      <vt:lpstr>Validation Rule Analysis</vt:lpstr>
      <vt:lpstr>Validation Rule Analysis</vt:lpstr>
      <vt:lpstr>Validation Rule Analysis</vt:lpstr>
      <vt:lpstr>Validation Rule Analysis</vt:lpstr>
      <vt:lpstr>Validation Rule Analysis</vt:lpstr>
      <vt:lpstr>Running Validation Rule Analysis Finding out HOW to do this</vt:lpstr>
      <vt:lpstr>Demo</vt:lpstr>
      <vt:lpstr>Running Validation Rule Analysis Seeing the results </vt:lpstr>
      <vt:lpstr>When to run validation rules:</vt:lpstr>
      <vt:lpstr>When to run validation rules:</vt:lpstr>
      <vt:lpstr>When to run validation rules: Automatically scheduled</vt:lpstr>
      <vt:lpstr>When to run validation rules: Automatically scheduled</vt:lpstr>
      <vt:lpstr>When to run validation rules: Automatically scheduled</vt:lpstr>
      <vt:lpstr>When to run validation rules: Automatically scheduled</vt:lpstr>
      <vt:lpstr>When to run validation rules: Automatically scheduled</vt:lpstr>
      <vt:lpstr>When to run validation rules: Automatically scheduled</vt:lpstr>
      <vt:lpstr>When to run validation rules: Automatically scheduled</vt:lpstr>
      <vt:lpstr>Scheduling predictor</vt:lpstr>
      <vt:lpstr>When to run validation rules: Automatically scheduled</vt:lpstr>
      <vt:lpstr>About Email – Get the information from your email host. </vt:lpstr>
      <vt:lpstr>Automatic email alerts</vt:lpstr>
      <vt:lpstr>Automatic email alerts</vt:lpstr>
      <vt:lpstr>Example</vt:lpstr>
      <vt:lpstr>How and for whom can automatic validation email alerts be useful?</vt:lpstr>
      <vt:lpstr>Data Quality SoPs</vt:lpstr>
      <vt:lpstr>Data Quality</vt:lpstr>
      <vt:lpstr>Rwanda - Developed Tools in Data management</vt:lpstr>
      <vt:lpstr>M&amp;E 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Quality/Validation and Validation rules Notifications</dc:title>
  <dc:creator>scottmr@ifi.uio.no</dc:creator>
  <cp:lastModifiedBy>scottmr@ifi.uio.no</cp:lastModifiedBy>
  <cp:revision>10</cp:revision>
  <dcterms:created xsi:type="dcterms:W3CDTF">2020-06-19T10:40:53Z</dcterms:created>
  <dcterms:modified xsi:type="dcterms:W3CDTF">2020-09-08T11:27:45Z</dcterms:modified>
</cp:coreProperties>
</file>