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jtn6rCY0GnGqXNJ0XkH+hxOL0wC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3884516-2DC8-489E-A1BE-C32D57302EF2}">
  <a:tblStyle styleId="{63884516-2DC8-489E-A1BE-C32D57302EF2}" styleName="Table_0">
    <a:wholeTbl>
      <a:tcTxStyle>
        <a:font>
          <a:latin typeface="Arial"/>
          <a:ea typeface="Arial"/>
          <a:cs typeface="Arial"/>
        </a:font>
        <a:srgbClr val="000000"/>
      </a:tcTxStyle>
      <a:tcStyle>
        <a:tcBdr>
          <a:left>
            <a:ln cap="flat" cmpd="sng">
              <a:solidFill>
                <a:srgbClr val="808080"/>
              </a:solidFill>
              <a:prstDash val="solid"/>
              <a:round/>
              <a:headEnd type="none" w="sm" len="sm"/>
              <a:tailEnd type="none" w="sm" len="sm"/>
            </a:ln>
          </a:left>
          <a:right>
            <a:ln cap="flat" cmpd="sng">
              <a:solidFill>
                <a:srgbClr val="808080"/>
              </a:solidFill>
              <a:prstDash val="solid"/>
              <a:round/>
              <a:headEnd type="none" w="sm" len="sm"/>
              <a:tailEnd type="none" w="sm" len="sm"/>
            </a:ln>
          </a:right>
          <a:top>
            <a:ln cap="flat" cmpd="sng">
              <a:solidFill>
                <a:srgbClr val="808080"/>
              </a:solidFill>
              <a:prstDash val="solid"/>
              <a:round/>
              <a:headEnd type="none" w="sm" len="sm"/>
              <a:tailEnd type="none" w="sm" len="sm"/>
            </a:ln>
          </a:top>
          <a:bottom>
            <a:ln cap="flat" cmpd="sng">
              <a:solidFill>
                <a:srgbClr val="808080"/>
              </a:solidFill>
              <a:prstDash val="solid"/>
              <a:round/>
              <a:headEnd type="none" w="sm" len="sm"/>
              <a:tailEnd type="none" w="sm" len="sm"/>
            </a:ln>
          </a:bottom>
          <a:insideH>
            <a:ln cap="flat" cmpd="sng">
              <a:solidFill>
                <a:srgbClr val="808080"/>
              </a:solidFill>
              <a:prstDash val="solid"/>
              <a:round/>
              <a:headEnd type="none" w="sm" len="sm"/>
              <a:tailEnd type="none" w="sm" len="sm"/>
            </a:ln>
          </a:insideH>
          <a:insideV>
            <a:ln cap="flat" cmpd="sng">
              <a:solidFill>
                <a:srgbClr val="808080"/>
              </a:solidFill>
              <a:prstDash val="solid"/>
              <a:round/>
              <a:headEnd type="none" w="sm" len="sm"/>
              <a:tailEnd type="none" w="sm" len="sm"/>
            </a:ln>
          </a:insideV>
        </a:tcBdr>
        <a:fill>
          <a:solidFill>
            <a:srgbClr val="FFFFFF"/>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128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209397efd3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g1209397efd3_0_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209397efd3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g1209397efd3_0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1209397efd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6" name="Google Shape;126;g1209397efd3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209397efd3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g1209397efd3_0_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1"/>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1"/>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7AC86984-C966-47EA-9474-6048B16DDF68}" type="datetime1">
              <a:rPr lang="fr-FR" smtClean="0"/>
              <a:t>08/06/2022</a:t>
            </a:fld>
            <a:endParaRPr/>
          </a:p>
        </p:txBody>
      </p:sp>
      <p:sp>
        <p:nvSpPr>
          <p:cNvPr id="15" name="Google Shape;15;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fr-FR"/>
              <a:t>PEV DHIS2 Mali</a:t>
            </a:r>
            <a:endParaRPr/>
          </a:p>
        </p:txBody>
      </p:sp>
      <p:sp>
        <p:nvSpPr>
          <p:cNvPr id="16" name="Google Shape;16;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0"/>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0"/>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F27D4DE2-19DB-43B1-99ED-8F061F975FC4}" type="datetime1">
              <a:rPr lang="fr-FR" smtClean="0"/>
              <a:t>08/06/2022</a:t>
            </a:fld>
            <a:endParaRPr/>
          </a:p>
        </p:txBody>
      </p:sp>
      <p:sp>
        <p:nvSpPr>
          <p:cNvPr id="72" name="Google Shape;72;p2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fr-FR"/>
              <a:t>PEV DHIS2 Mali</a:t>
            </a:r>
            <a:endParaRPr/>
          </a:p>
        </p:txBody>
      </p:sp>
      <p:sp>
        <p:nvSpPr>
          <p:cNvPr id="73" name="Google Shape;73;p2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3DC9D03F-E268-489D-9AA7-A8A2B21D4281}" type="datetime1">
              <a:rPr lang="fr-FR" smtClean="0"/>
              <a:t>08/06/2022</a:t>
            </a:fld>
            <a:endParaRPr/>
          </a:p>
        </p:txBody>
      </p:sp>
      <p:sp>
        <p:nvSpPr>
          <p:cNvPr id="78" name="Google Shape;78;p2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fr-FR"/>
              <a:t>PEV DHIS2 Mali</a:t>
            </a:r>
            <a:endParaRPr/>
          </a:p>
        </p:txBody>
      </p:sp>
      <p:sp>
        <p:nvSpPr>
          <p:cNvPr id="79" name="Google Shape;79;p2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3B5B62F1-0711-4637-9E7C-F5DE51CA8541}" type="datetime1">
              <a:rPr lang="fr-FR" smtClean="0"/>
              <a:t>08/06/2022</a:t>
            </a:fld>
            <a:endParaRPr/>
          </a:p>
        </p:txBody>
      </p:sp>
      <p:sp>
        <p:nvSpPr>
          <p:cNvPr id="21" name="Google Shape;21;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fr-FR"/>
              <a:t>PEV DHIS2 Mali</a:t>
            </a:r>
            <a:endParaRPr/>
          </a:p>
        </p:txBody>
      </p:sp>
      <p:sp>
        <p:nvSpPr>
          <p:cNvPr id="22" name="Google Shape;22;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3"/>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3"/>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A4B0E206-68F2-4E66-AC5B-E834BCA725FE}" type="datetime1">
              <a:rPr lang="fr-FR" smtClean="0"/>
              <a:t>08/06/2022</a:t>
            </a:fld>
            <a:endParaRPr/>
          </a:p>
        </p:txBody>
      </p:sp>
      <p:sp>
        <p:nvSpPr>
          <p:cNvPr id="27" name="Google Shape;27;p1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fr-FR"/>
              <a:t>PEV DHIS2 Mali</a:t>
            </a:r>
            <a:endParaRPr/>
          </a:p>
        </p:txBody>
      </p:sp>
      <p:sp>
        <p:nvSpPr>
          <p:cNvPr id="28" name="Google Shape;28;p1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4"/>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4"/>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69E5D258-4093-4D2C-A1C6-8E79E763A55F}" type="datetime1">
              <a:rPr lang="fr-FR" smtClean="0"/>
              <a:t>08/06/2022</a:t>
            </a:fld>
            <a:endParaRPr/>
          </a:p>
        </p:txBody>
      </p:sp>
      <p:sp>
        <p:nvSpPr>
          <p:cNvPr id="34" name="Google Shape;34;p1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fr-FR"/>
              <a:t>PEV DHIS2 Mali</a:t>
            </a:r>
            <a:endParaRPr/>
          </a:p>
        </p:txBody>
      </p:sp>
      <p:sp>
        <p:nvSpPr>
          <p:cNvPr id="35" name="Google Shape;35;p1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5"/>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5"/>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5"/>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5"/>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5"/>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15478F8A-8679-419D-874A-3AA5E4483A5E}" type="datetime1">
              <a:rPr lang="fr-FR" smtClean="0"/>
              <a:t>08/06/2022</a:t>
            </a:fld>
            <a:endParaRPr/>
          </a:p>
        </p:txBody>
      </p:sp>
      <p:sp>
        <p:nvSpPr>
          <p:cNvPr id="43" name="Google Shape;43;p1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fr-FR"/>
              <a:t>PEV DHIS2 Mali</a:t>
            </a:r>
            <a:endParaRPr/>
          </a:p>
        </p:txBody>
      </p:sp>
      <p:sp>
        <p:nvSpPr>
          <p:cNvPr id="44" name="Google Shape;44;p1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8B967C1-379A-4AB8-A947-B2BCC8555082}" type="datetime1">
              <a:rPr lang="fr-FR" smtClean="0"/>
              <a:t>08/06/2022</a:t>
            </a:fld>
            <a:endParaRPr/>
          </a:p>
        </p:txBody>
      </p:sp>
      <p:sp>
        <p:nvSpPr>
          <p:cNvPr id="48" name="Google Shape;48;p1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fr-FR"/>
              <a:t>PEV DHIS2 Mali</a:t>
            </a:r>
            <a:endParaRPr/>
          </a:p>
        </p:txBody>
      </p:sp>
      <p:sp>
        <p:nvSpPr>
          <p:cNvPr id="49" name="Google Shape;49;p1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67475F82-9C2B-42E0-8CB1-19597F521206}" type="datetime1">
              <a:rPr lang="fr-FR" smtClean="0"/>
              <a:t>08/06/2022</a:t>
            </a:fld>
            <a:endParaRPr/>
          </a:p>
        </p:txBody>
      </p:sp>
      <p:sp>
        <p:nvSpPr>
          <p:cNvPr id="52" name="Google Shape;52;p1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fr-FR"/>
              <a:t>PEV DHIS2 Mali</a:t>
            </a:r>
            <a:endParaRPr/>
          </a:p>
        </p:txBody>
      </p:sp>
      <p:sp>
        <p:nvSpPr>
          <p:cNvPr id="53" name="Google Shape;53;p1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8"/>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8"/>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8"/>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9CFDD85-487E-4103-BF8E-22E226ABBCD5}" type="datetime1">
              <a:rPr lang="fr-FR" smtClean="0"/>
              <a:t>08/06/2022</a:t>
            </a:fld>
            <a:endParaRPr/>
          </a:p>
        </p:txBody>
      </p:sp>
      <p:sp>
        <p:nvSpPr>
          <p:cNvPr id="59" name="Google Shape;59;p1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fr-FR"/>
              <a:t>PEV DHIS2 Mali</a:t>
            </a:r>
            <a:endParaRPr/>
          </a:p>
        </p:txBody>
      </p:sp>
      <p:sp>
        <p:nvSpPr>
          <p:cNvPr id="60" name="Google Shape;60;p1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9"/>
          <p:cNvSpPr>
            <a:spLocks noGrp="1"/>
          </p:cNvSpPr>
          <p:nvPr>
            <p:ph type="pic" idx="2"/>
          </p:nvPr>
        </p:nvSpPr>
        <p:spPr>
          <a:xfrm>
            <a:off x="3887391" y="987426"/>
            <a:ext cx="4629150" cy="4873625"/>
          </a:xfrm>
          <a:prstGeom prst="rect">
            <a:avLst/>
          </a:prstGeom>
          <a:noFill/>
          <a:ln>
            <a:noFill/>
          </a:ln>
        </p:spPr>
      </p:sp>
      <p:sp>
        <p:nvSpPr>
          <p:cNvPr id="64" name="Google Shape;64;p19"/>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0AFBE014-31A1-49F4-BE22-5588AD18EDB7}" type="datetime1">
              <a:rPr lang="fr-FR" smtClean="0"/>
              <a:t>08/06/2022</a:t>
            </a:fld>
            <a:endParaRPr/>
          </a:p>
        </p:txBody>
      </p:sp>
      <p:sp>
        <p:nvSpPr>
          <p:cNvPr id="66" name="Google Shape;66;p1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fr-FR"/>
              <a:t>PEV DHIS2 Mali</a:t>
            </a:r>
            <a:endParaRPr/>
          </a:p>
        </p:txBody>
      </p:sp>
      <p:sp>
        <p:nvSpPr>
          <p:cNvPr id="67" name="Google Shape;67;p1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0"/>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0"/>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fld id="{29DCFF06-DB9D-4DC8-AD15-B66D9B4B90B0}" type="datetime1">
              <a:rPr lang="fr-FR" smtClean="0"/>
              <a:t>08/06/2022</a:t>
            </a:fld>
            <a:endParaRPr/>
          </a:p>
        </p:txBody>
      </p:sp>
      <p:sp>
        <p:nvSpPr>
          <p:cNvPr id="9" name="Google Shape;9;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fr-FR"/>
              <a:t>PEV DHIS2 Mali</a:t>
            </a:r>
            <a:endParaRPr/>
          </a:p>
        </p:txBody>
      </p:sp>
      <p:sp>
        <p:nvSpPr>
          <p:cNvPr id="10" name="Google Shape;10;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0" y="2235200"/>
            <a:ext cx="9144000" cy="23876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Times New Roman"/>
              <a:buNone/>
            </a:pPr>
            <a:r>
              <a:rPr lang="fr-FR" dirty="0">
                <a:solidFill>
                  <a:schemeClr val="accent2">
                    <a:lumMod val="75000"/>
                  </a:schemeClr>
                </a:solidFill>
                <a:latin typeface="Trebuchet MS" panose="020B0603020202020204" pitchFamily="34" charset="0"/>
                <a:ea typeface="Times New Roman"/>
                <a:cs typeface="Times New Roman"/>
                <a:sym typeface="Times New Roman"/>
              </a:rPr>
              <a:t>Gestion des données de la vaccination de routine dans le DHIS2 au Mali</a:t>
            </a:r>
            <a:endParaRPr dirty="0">
              <a:solidFill>
                <a:schemeClr val="accent2">
                  <a:lumMod val="75000"/>
                </a:schemeClr>
              </a:solidFill>
              <a:latin typeface="Trebuchet MS" panose="020B0603020202020204" pitchFamily="34" charset="0"/>
              <a:ea typeface="Times New Roman"/>
              <a:cs typeface="Times New Roman"/>
              <a:sym typeface="Times New Roman"/>
            </a:endParaRPr>
          </a:p>
        </p:txBody>
      </p:sp>
      <p:pic>
        <p:nvPicPr>
          <p:cNvPr id="86" name="Google Shape;86;p1"/>
          <p:cNvPicPr preferRelativeResize="0"/>
          <p:nvPr/>
        </p:nvPicPr>
        <p:blipFill>
          <a:blip r:embed="rId3">
            <a:alphaModFix/>
          </a:blip>
          <a:stretch>
            <a:fillRect/>
          </a:stretch>
        </p:blipFill>
        <p:spPr>
          <a:xfrm>
            <a:off x="0" y="0"/>
            <a:ext cx="1442600" cy="1279950"/>
          </a:xfrm>
          <a:prstGeom prst="rect">
            <a:avLst/>
          </a:prstGeom>
          <a:noFill/>
          <a:ln>
            <a:noFill/>
          </a:ln>
        </p:spPr>
      </p:pic>
      <p:pic>
        <p:nvPicPr>
          <p:cNvPr id="87" name="Google Shape;87;p1"/>
          <p:cNvPicPr preferRelativeResize="0"/>
          <p:nvPr/>
        </p:nvPicPr>
        <p:blipFill>
          <a:blip r:embed="rId4">
            <a:alphaModFix/>
          </a:blip>
          <a:stretch>
            <a:fillRect/>
          </a:stretch>
        </p:blipFill>
        <p:spPr>
          <a:xfrm>
            <a:off x="7586963" y="-7725"/>
            <a:ext cx="1557038" cy="10380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7"/>
          <p:cNvSpPr txBox="1">
            <a:spLocks noGrp="1"/>
          </p:cNvSpPr>
          <p:nvPr>
            <p:ph type="title"/>
          </p:nvPr>
        </p:nvSpPr>
        <p:spPr>
          <a:xfrm>
            <a:off x="2563906" y="1"/>
            <a:ext cx="5951444" cy="1325700"/>
          </a:xfrm>
          <a:prstGeom prst="rect">
            <a:avLst/>
          </a:prstGeom>
          <a:noFill/>
          <a:ln>
            <a:noFill/>
          </a:ln>
        </p:spPr>
        <p:txBody>
          <a:bodyPr spcFirstLastPara="1" wrap="square" lIns="91425" tIns="45700" rIns="91425" bIns="45700" anchor="ctr" anchorCtr="0">
            <a:normAutofit/>
          </a:bodyPr>
          <a:lstStyle/>
          <a:p>
            <a:pPr>
              <a:buSzPct val="100000"/>
              <a:buFont typeface="Times New Roman"/>
            </a:pPr>
            <a:r>
              <a:rPr lang="fr-FR" sz="3200" b="1" dirty="0">
                <a:solidFill>
                  <a:schemeClr val="accent2">
                    <a:lumMod val="75000"/>
                  </a:schemeClr>
                </a:solidFill>
                <a:latin typeface="Trebuchet MS" panose="020B0603020202020204" pitchFamily="34" charset="0"/>
                <a:cs typeface="Times New Roman"/>
                <a:sym typeface="Times New Roman"/>
              </a:rPr>
              <a:t> IV - Difficultés</a:t>
            </a:r>
            <a:br>
              <a:rPr lang="fr-FR" sz="3200" b="1" dirty="0">
                <a:solidFill>
                  <a:schemeClr val="accent2">
                    <a:lumMod val="75000"/>
                  </a:schemeClr>
                </a:solidFill>
                <a:latin typeface="Trebuchet MS" panose="020B0603020202020204" pitchFamily="34" charset="0"/>
                <a:cs typeface="Times New Roman"/>
                <a:sym typeface="Times New Roman"/>
              </a:rPr>
            </a:br>
            <a:endParaRPr sz="3200" b="1" dirty="0">
              <a:solidFill>
                <a:schemeClr val="accent2">
                  <a:lumMod val="75000"/>
                </a:schemeClr>
              </a:solidFill>
              <a:latin typeface="Trebuchet MS" panose="020B0603020202020204" pitchFamily="34" charset="0"/>
              <a:cs typeface="Times New Roman"/>
              <a:sym typeface="Times New Roman"/>
            </a:endParaRPr>
          </a:p>
        </p:txBody>
      </p:sp>
      <p:sp>
        <p:nvSpPr>
          <p:cNvPr id="145" name="Google Shape;145;p7"/>
          <p:cNvSpPr txBox="1">
            <a:spLocks noGrp="1"/>
          </p:cNvSpPr>
          <p:nvPr>
            <p:ph type="body" idx="1"/>
          </p:nvPr>
        </p:nvSpPr>
        <p:spPr>
          <a:xfrm>
            <a:off x="0" y="806824"/>
            <a:ext cx="9144000" cy="5370178"/>
          </a:xfrm>
          <a:prstGeom prst="rect">
            <a:avLst/>
          </a:prstGeom>
          <a:noFill/>
          <a:ln>
            <a:noFill/>
          </a:ln>
        </p:spPr>
        <p:txBody>
          <a:bodyPr spcFirstLastPara="1" wrap="square" lIns="91425" tIns="45700" rIns="91425" bIns="45700" anchor="t" anchorCtr="0">
            <a:noAutofit/>
          </a:bodyPr>
          <a:lstStyle/>
          <a:p>
            <a:pPr marL="457200" lvl="0" indent="-393700" algn="just" rtl="0">
              <a:lnSpc>
                <a:spcPct val="115000"/>
              </a:lnSpc>
              <a:spcBef>
                <a:spcPts val="0"/>
              </a:spcBef>
              <a:spcAft>
                <a:spcPts val="0"/>
              </a:spcAft>
              <a:buSzPts val="2600"/>
              <a:buFont typeface="Times New Roman"/>
              <a:buChar char="-"/>
            </a:pPr>
            <a:r>
              <a:rPr lang="fr-FR" sz="2600" dirty="0">
                <a:highlight>
                  <a:srgbClr val="FFFFFF"/>
                </a:highlight>
                <a:latin typeface="Times New Roman"/>
                <a:ea typeface="Times New Roman"/>
                <a:cs typeface="Times New Roman"/>
                <a:sym typeface="Times New Roman"/>
              </a:rPr>
              <a:t>La couverture géographique en réseau de connexion internet est instable par endroit; </a:t>
            </a:r>
            <a:endParaRPr sz="2600" dirty="0">
              <a:highlight>
                <a:srgbClr val="FFFFFF"/>
              </a:highlight>
              <a:latin typeface="Times New Roman"/>
              <a:ea typeface="Times New Roman"/>
              <a:cs typeface="Times New Roman"/>
              <a:sym typeface="Times New Roman"/>
            </a:endParaRPr>
          </a:p>
          <a:p>
            <a:pPr marL="457200" marR="0" lvl="0" indent="-393700" algn="just" rtl="0">
              <a:lnSpc>
                <a:spcPct val="115000"/>
              </a:lnSpc>
              <a:spcBef>
                <a:spcPts val="0"/>
              </a:spcBef>
              <a:spcAft>
                <a:spcPts val="0"/>
              </a:spcAft>
              <a:buSzPts val="2600"/>
              <a:buFont typeface="Times New Roman"/>
              <a:buChar char="-"/>
            </a:pPr>
            <a:r>
              <a:rPr lang="fr-FR" sz="2600" dirty="0">
                <a:highlight>
                  <a:srgbClr val="FFFFFF"/>
                </a:highlight>
                <a:latin typeface="Times New Roman"/>
                <a:ea typeface="Times New Roman"/>
                <a:cs typeface="Times New Roman"/>
                <a:sym typeface="Times New Roman"/>
              </a:rPr>
              <a:t>La pandémie de Covid-19 a influencé la mise en œuvre des activités de vaccination de routine à certains niveaux sans oublier l’insécurité dans une bonne partie du Pays;</a:t>
            </a:r>
            <a:endParaRPr sz="2600" dirty="0">
              <a:highlight>
                <a:srgbClr val="FFFFFF"/>
              </a:highlight>
              <a:latin typeface="Times New Roman"/>
              <a:ea typeface="Times New Roman"/>
              <a:cs typeface="Times New Roman"/>
              <a:sym typeface="Times New Roman"/>
            </a:endParaRPr>
          </a:p>
          <a:p>
            <a:pPr marL="457200" marR="0" lvl="0" indent="-393700" algn="just" rtl="0">
              <a:lnSpc>
                <a:spcPct val="115000"/>
              </a:lnSpc>
              <a:spcBef>
                <a:spcPts val="0"/>
              </a:spcBef>
              <a:spcAft>
                <a:spcPts val="0"/>
              </a:spcAft>
              <a:buSzPts val="2600"/>
              <a:buFont typeface="Times New Roman"/>
              <a:buChar char="-"/>
            </a:pPr>
            <a:r>
              <a:rPr lang="fr-FR" sz="2600" dirty="0">
                <a:highlight>
                  <a:srgbClr val="FFFFFF"/>
                </a:highlight>
                <a:latin typeface="Times New Roman"/>
                <a:ea typeface="Times New Roman"/>
                <a:cs typeface="Times New Roman"/>
                <a:sym typeface="Times New Roman"/>
              </a:rPr>
              <a:t>La résistance au changement avec la persistance du recours systématique aux outils Excel chez certains acteurs du PEV.</a:t>
            </a:r>
            <a:endParaRPr sz="2600" dirty="0">
              <a:latin typeface="Times New Roman"/>
              <a:ea typeface="Times New Roman"/>
              <a:cs typeface="Times New Roman"/>
              <a:sym typeface="Times New Roman"/>
            </a:endParaRPr>
          </a:p>
        </p:txBody>
      </p:sp>
      <p:sp>
        <p:nvSpPr>
          <p:cNvPr id="3" name="Espace réservé du pied de page 2">
            <a:extLst>
              <a:ext uri="{FF2B5EF4-FFF2-40B4-BE49-F238E27FC236}">
                <a16:creationId xmlns:a16="http://schemas.microsoft.com/office/drawing/2014/main" id="{52981359-A911-7B94-12A3-8F98CC04AD3A}"/>
              </a:ext>
            </a:extLst>
          </p:cNvPr>
          <p:cNvSpPr>
            <a:spLocks noGrp="1"/>
          </p:cNvSpPr>
          <p:nvPr>
            <p:ph type="ftr" idx="11"/>
          </p:nvPr>
        </p:nvSpPr>
        <p:spPr/>
        <p:txBody>
          <a:bodyPr/>
          <a:lstStyle/>
          <a:p>
            <a:r>
              <a:rPr lang="fr-FR"/>
              <a:t>PEV DHIS2 Mali</a:t>
            </a:r>
          </a:p>
        </p:txBody>
      </p:sp>
      <p:pic>
        <p:nvPicPr>
          <p:cNvPr id="7" name="Google Shape;86;p1">
            <a:extLst>
              <a:ext uri="{FF2B5EF4-FFF2-40B4-BE49-F238E27FC236}">
                <a16:creationId xmlns:a16="http://schemas.microsoft.com/office/drawing/2014/main" id="{C6094D42-3A56-CF77-47CB-4CA02948FCCE}"/>
              </a:ext>
            </a:extLst>
          </p:cNvPr>
          <p:cNvPicPr preferRelativeResize="0"/>
          <p:nvPr/>
        </p:nvPicPr>
        <p:blipFill>
          <a:blip r:embed="rId3">
            <a:alphaModFix/>
          </a:blip>
          <a:stretch>
            <a:fillRect/>
          </a:stretch>
        </p:blipFill>
        <p:spPr>
          <a:xfrm>
            <a:off x="0" y="0"/>
            <a:ext cx="914400" cy="806824"/>
          </a:xfrm>
          <a:prstGeom prst="rect">
            <a:avLst/>
          </a:prstGeom>
          <a:noFill/>
          <a:ln>
            <a:noFill/>
          </a:ln>
        </p:spPr>
      </p:pic>
      <p:pic>
        <p:nvPicPr>
          <p:cNvPr id="8" name="Google Shape;87;p1">
            <a:extLst>
              <a:ext uri="{FF2B5EF4-FFF2-40B4-BE49-F238E27FC236}">
                <a16:creationId xmlns:a16="http://schemas.microsoft.com/office/drawing/2014/main" id="{501F5A0F-0F77-1FDC-D465-F8B191086DFA}"/>
              </a:ext>
            </a:extLst>
          </p:cNvPr>
          <p:cNvPicPr preferRelativeResize="0"/>
          <p:nvPr/>
        </p:nvPicPr>
        <p:blipFill>
          <a:blip r:embed="rId4">
            <a:alphaModFix/>
          </a:blip>
          <a:stretch>
            <a:fillRect/>
          </a:stretch>
        </p:blipFill>
        <p:spPr>
          <a:xfrm>
            <a:off x="8155942" y="0"/>
            <a:ext cx="986937" cy="654325"/>
          </a:xfrm>
          <a:prstGeom prst="rect">
            <a:avLst/>
          </a:prstGeom>
          <a:noFill/>
          <a:ln>
            <a:noFill/>
          </a:ln>
        </p:spPr>
      </p:pic>
      <p:sp>
        <p:nvSpPr>
          <p:cNvPr id="5" name="Espace réservé de la date 4">
            <a:extLst>
              <a:ext uri="{FF2B5EF4-FFF2-40B4-BE49-F238E27FC236}">
                <a16:creationId xmlns:a16="http://schemas.microsoft.com/office/drawing/2014/main" id="{7642B422-6144-BE86-5454-7C31FD557806}"/>
              </a:ext>
            </a:extLst>
          </p:cNvPr>
          <p:cNvSpPr>
            <a:spLocks noGrp="1"/>
          </p:cNvSpPr>
          <p:nvPr>
            <p:ph type="dt" idx="10"/>
          </p:nvPr>
        </p:nvSpPr>
        <p:spPr/>
        <p:txBody>
          <a:bodyPr/>
          <a:lstStyle/>
          <a:p>
            <a:fld id="{F2679D79-1715-40AF-970B-DC2E1B2C77C4}" type="datetime1">
              <a:rPr lang="fr-FR" smtClean="0"/>
              <a:t>08/06/2022</a:t>
            </a:fld>
            <a:endParaRPr lang="fr-FR"/>
          </a:p>
        </p:txBody>
      </p:sp>
      <p:sp>
        <p:nvSpPr>
          <p:cNvPr id="6" name="Espace réservé du numéro de diapositive 5">
            <a:extLst>
              <a:ext uri="{FF2B5EF4-FFF2-40B4-BE49-F238E27FC236}">
                <a16:creationId xmlns:a16="http://schemas.microsoft.com/office/drawing/2014/main" id="{39B0DE75-15C5-38A1-1A3B-E5341DC8855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8"/>
          <p:cNvSpPr txBox="1">
            <a:spLocks noGrp="1"/>
          </p:cNvSpPr>
          <p:nvPr>
            <p:ph type="title"/>
          </p:nvPr>
        </p:nvSpPr>
        <p:spPr>
          <a:xfrm>
            <a:off x="2456328" y="0"/>
            <a:ext cx="5154707" cy="1129553"/>
          </a:xfrm>
          <a:prstGeom prst="rect">
            <a:avLst/>
          </a:prstGeom>
          <a:noFill/>
          <a:ln>
            <a:noFill/>
          </a:ln>
        </p:spPr>
        <p:txBody>
          <a:bodyPr spcFirstLastPara="1" wrap="square" lIns="91425" tIns="45700" rIns="91425" bIns="45700" anchor="ctr" anchorCtr="0">
            <a:normAutofit/>
          </a:bodyPr>
          <a:lstStyle/>
          <a:p>
            <a:pPr>
              <a:buSzPct val="100000"/>
              <a:buFont typeface="Times New Roman"/>
            </a:pPr>
            <a:r>
              <a:rPr lang="fr-FR" sz="3200" b="1" dirty="0">
                <a:solidFill>
                  <a:schemeClr val="accent2">
                    <a:lumMod val="75000"/>
                  </a:schemeClr>
                </a:solidFill>
                <a:latin typeface="Trebuchet MS" panose="020B0603020202020204" pitchFamily="34" charset="0"/>
                <a:cs typeface="Times New Roman"/>
                <a:sym typeface="Times New Roman"/>
              </a:rPr>
              <a:t> V - Défis</a:t>
            </a:r>
            <a:br>
              <a:rPr lang="fr-FR" sz="3200" b="1" dirty="0">
                <a:solidFill>
                  <a:schemeClr val="accent2">
                    <a:lumMod val="75000"/>
                  </a:schemeClr>
                </a:solidFill>
                <a:latin typeface="Trebuchet MS" panose="020B0603020202020204" pitchFamily="34" charset="0"/>
                <a:cs typeface="Times New Roman"/>
                <a:sym typeface="Times New Roman"/>
              </a:rPr>
            </a:br>
            <a:endParaRPr sz="3200" b="1" dirty="0">
              <a:solidFill>
                <a:schemeClr val="accent2">
                  <a:lumMod val="75000"/>
                </a:schemeClr>
              </a:solidFill>
              <a:latin typeface="Trebuchet MS" panose="020B0603020202020204" pitchFamily="34" charset="0"/>
              <a:cs typeface="Times New Roman"/>
              <a:sym typeface="Times New Roman"/>
            </a:endParaRPr>
          </a:p>
        </p:txBody>
      </p:sp>
      <p:sp>
        <p:nvSpPr>
          <p:cNvPr id="151" name="Google Shape;151;p8"/>
          <p:cNvSpPr txBox="1">
            <a:spLocks noGrp="1"/>
          </p:cNvSpPr>
          <p:nvPr>
            <p:ph type="body" idx="1"/>
          </p:nvPr>
        </p:nvSpPr>
        <p:spPr>
          <a:xfrm>
            <a:off x="0" y="806824"/>
            <a:ext cx="9144000" cy="5370139"/>
          </a:xfrm>
          <a:prstGeom prst="rect">
            <a:avLst/>
          </a:prstGeom>
          <a:noFill/>
          <a:ln>
            <a:noFill/>
          </a:ln>
        </p:spPr>
        <p:txBody>
          <a:bodyPr spcFirstLastPara="1" wrap="square" lIns="91425" tIns="45700" rIns="91425" bIns="45700" anchor="t" anchorCtr="0">
            <a:normAutofit/>
          </a:bodyPr>
          <a:lstStyle/>
          <a:p>
            <a:pPr marL="457200" marR="0" lvl="0" indent="-393700" algn="just" rtl="0">
              <a:lnSpc>
                <a:spcPct val="115000"/>
              </a:lnSpc>
              <a:spcBef>
                <a:spcPts val="0"/>
              </a:spcBef>
              <a:spcAft>
                <a:spcPts val="0"/>
              </a:spcAft>
              <a:buSzPts val="2600"/>
              <a:buFont typeface="Times New Roman"/>
              <a:buChar char="-"/>
            </a:pPr>
            <a:r>
              <a:rPr lang="fr-FR" sz="2600" dirty="0">
                <a:highlight>
                  <a:srgbClr val="FFFFFF"/>
                </a:highlight>
                <a:latin typeface="Times New Roman"/>
                <a:ea typeface="Times New Roman"/>
                <a:cs typeface="Times New Roman"/>
                <a:sym typeface="Times New Roman"/>
              </a:rPr>
              <a:t>Maintenir le b</a:t>
            </a:r>
            <a:r>
              <a:rPr lang="fr-FR" sz="2600" dirty="0">
                <a:latin typeface="Times New Roman"/>
                <a:ea typeface="Times New Roman"/>
                <a:cs typeface="Times New Roman"/>
                <a:sym typeface="Times New Roman"/>
              </a:rPr>
              <a:t>on niveau de complétude des données sur toute l’étendue du territoire;</a:t>
            </a:r>
            <a:endParaRPr sz="2600" dirty="0">
              <a:latin typeface="Times New Roman"/>
              <a:ea typeface="Times New Roman"/>
              <a:cs typeface="Times New Roman"/>
              <a:sym typeface="Times New Roman"/>
            </a:endParaRPr>
          </a:p>
          <a:p>
            <a:pPr marL="457200" marR="0" lvl="0" indent="-393700" algn="just" rtl="0">
              <a:lnSpc>
                <a:spcPct val="115000"/>
              </a:lnSpc>
              <a:spcBef>
                <a:spcPts val="0"/>
              </a:spcBef>
              <a:spcAft>
                <a:spcPts val="0"/>
              </a:spcAft>
              <a:buSzPts val="2600"/>
              <a:buFont typeface="Times New Roman"/>
              <a:buChar char="-"/>
            </a:pPr>
            <a:r>
              <a:rPr lang="fr-FR" sz="2600" dirty="0">
                <a:highlight>
                  <a:srgbClr val="FFFFFF"/>
                </a:highlight>
                <a:latin typeface="Times New Roman"/>
                <a:ea typeface="Times New Roman"/>
                <a:cs typeface="Times New Roman"/>
                <a:sym typeface="Times New Roman"/>
              </a:rPr>
              <a:t>Amener</a:t>
            </a:r>
            <a:r>
              <a:rPr lang="fr-FR" sz="2600" dirty="0">
                <a:latin typeface="Times New Roman"/>
                <a:ea typeface="Times New Roman"/>
                <a:cs typeface="Times New Roman"/>
                <a:sym typeface="Times New Roman"/>
              </a:rPr>
              <a:t> le taux de promptitude à un niveau satisfaisant;</a:t>
            </a:r>
            <a:endParaRPr sz="2600" dirty="0">
              <a:latin typeface="Times New Roman"/>
              <a:ea typeface="Times New Roman"/>
              <a:cs typeface="Times New Roman"/>
              <a:sym typeface="Times New Roman"/>
            </a:endParaRPr>
          </a:p>
          <a:p>
            <a:pPr marL="457200" marR="0" lvl="0" indent="-393700" algn="just" rtl="0">
              <a:lnSpc>
                <a:spcPct val="115000"/>
              </a:lnSpc>
              <a:spcBef>
                <a:spcPts val="0"/>
              </a:spcBef>
              <a:spcAft>
                <a:spcPts val="0"/>
              </a:spcAft>
              <a:buSzPts val="2600"/>
              <a:buFont typeface="Times New Roman"/>
              <a:buChar char="-"/>
            </a:pPr>
            <a:r>
              <a:rPr lang="fr-FR" sz="2600" dirty="0">
                <a:highlight>
                  <a:srgbClr val="FFFFFF"/>
                </a:highlight>
                <a:latin typeface="Times New Roman"/>
                <a:ea typeface="Times New Roman"/>
                <a:cs typeface="Times New Roman"/>
                <a:sym typeface="Times New Roman"/>
              </a:rPr>
              <a:t>P</a:t>
            </a:r>
            <a:r>
              <a:rPr lang="fr-FR" sz="2600" dirty="0">
                <a:latin typeface="Times New Roman"/>
                <a:ea typeface="Times New Roman"/>
                <a:cs typeface="Times New Roman"/>
                <a:sym typeface="Times New Roman"/>
              </a:rPr>
              <a:t>érenniser l’analyse périodique des données et surtout les réunions mensuelles au niveau des districts sanitaires qui est un baromètre pour le suivi de la collecte et surtout l’analyse des données pour la prise de décision tant au niveau local que national.</a:t>
            </a:r>
            <a:endParaRPr sz="2600" dirty="0">
              <a:latin typeface="Times New Roman"/>
              <a:ea typeface="Times New Roman"/>
              <a:cs typeface="Times New Roman"/>
              <a:sym typeface="Times New Roman"/>
            </a:endParaRPr>
          </a:p>
        </p:txBody>
      </p:sp>
      <p:sp>
        <p:nvSpPr>
          <p:cNvPr id="3" name="Espace réservé du pied de page 2">
            <a:extLst>
              <a:ext uri="{FF2B5EF4-FFF2-40B4-BE49-F238E27FC236}">
                <a16:creationId xmlns:a16="http://schemas.microsoft.com/office/drawing/2014/main" id="{659F67F4-1F77-4D38-87C3-CF79F6B6F3B0}"/>
              </a:ext>
            </a:extLst>
          </p:cNvPr>
          <p:cNvSpPr>
            <a:spLocks noGrp="1"/>
          </p:cNvSpPr>
          <p:nvPr>
            <p:ph type="ftr" idx="11"/>
          </p:nvPr>
        </p:nvSpPr>
        <p:spPr/>
        <p:txBody>
          <a:bodyPr/>
          <a:lstStyle/>
          <a:p>
            <a:r>
              <a:rPr lang="fr-FR"/>
              <a:t>PEV DHIS2 Mali</a:t>
            </a:r>
          </a:p>
        </p:txBody>
      </p:sp>
      <p:pic>
        <p:nvPicPr>
          <p:cNvPr id="7" name="Google Shape;86;p1">
            <a:extLst>
              <a:ext uri="{FF2B5EF4-FFF2-40B4-BE49-F238E27FC236}">
                <a16:creationId xmlns:a16="http://schemas.microsoft.com/office/drawing/2014/main" id="{37473987-2F9F-8DDA-FC39-7AAB40A9C32A}"/>
              </a:ext>
            </a:extLst>
          </p:cNvPr>
          <p:cNvPicPr preferRelativeResize="0"/>
          <p:nvPr/>
        </p:nvPicPr>
        <p:blipFill>
          <a:blip r:embed="rId3">
            <a:alphaModFix/>
          </a:blip>
          <a:stretch>
            <a:fillRect/>
          </a:stretch>
        </p:blipFill>
        <p:spPr>
          <a:xfrm>
            <a:off x="0" y="0"/>
            <a:ext cx="914400" cy="806824"/>
          </a:xfrm>
          <a:prstGeom prst="rect">
            <a:avLst/>
          </a:prstGeom>
          <a:noFill/>
          <a:ln>
            <a:noFill/>
          </a:ln>
        </p:spPr>
      </p:pic>
      <p:pic>
        <p:nvPicPr>
          <p:cNvPr id="8" name="Google Shape;87;p1">
            <a:extLst>
              <a:ext uri="{FF2B5EF4-FFF2-40B4-BE49-F238E27FC236}">
                <a16:creationId xmlns:a16="http://schemas.microsoft.com/office/drawing/2014/main" id="{3296D0F3-F524-F739-61B0-7E6B7A48B68D}"/>
              </a:ext>
            </a:extLst>
          </p:cNvPr>
          <p:cNvPicPr preferRelativeResize="0"/>
          <p:nvPr/>
        </p:nvPicPr>
        <p:blipFill>
          <a:blip r:embed="rId4">
            <a:alphaModFix/>
          </a:blip>
          <a:stretch>
            <a:fillRect/>
          </a:stretch>
        </p:blipFill>
        <p:spPr>
          <a:xfrm>
            <a:off x="8155942" y="0"/>
            <a:ext cx="986937" cy="654325"/>
          </a:xfrm>
          <a:prstGeom prst="rect">
            <a:avLst/>
          </a:prstGeom>
          <a:noFill/>
          <a:ln>
            <a:noFill/>
          </a:ln>
        </p:spPr>
      </p:pic>
      <p:sp>
        <p:nvSpPr>
          <p:cNvPr id="5" name="Espace réservé de la date 4">
            <a:extLst>
              <a:ext uri="{FF2B5EF4-FFF2-40B4-BE49-F238E27FC236}">
                <a16:creationId xmlns:a16="http://schemas.microsoft.com/office/drawing/2014/main" id="{5838A1B9-8020-B14C-DA87-503FE0C97FBE}"/>
              </a:ext>
            </a:extLst>
          </p:cNvPr>
          <p:cNvSpPr>
            <a:spLocks noGrp="1"/>
          </p:cNvSpPr>
          <p:nvPr>
            <p:ph type="dt" idx="10"/>
          </p:nvPr>
        </p:nvSpPr>
        <p:spPr/>
        <p:txBody>
          <a:bodyPr/>
          <a:lstStyle/>
          <a:p>
            <a:fld id="{2DE6373E-5AA8-492A-BB4D-E1CB2F231596}" type="datetime1">
              <a:rPr lang="fr-FR" smtClean="0"/>
              <a:t>08/06/2022</a:t>
            </a:fld>
            <a:endParaRPr lang="fr-FR"/>
          </a:p>
        </p:txBody>
      </p:sp>
      <p:sp>
        <p:nvSpPr>
          <p:cNvPr id="6" name="Espace réservé du numéro de diapositive 5">
            <a:extLst>
              <a:ext uri="{FF2B5EF4-FFF2-40B4-BE49-F238E27FC236}">
                <a16:creationId xmlns:a16="http://schemas.microsoft.com/office/drawing/2014/main" id="{3AAA220F-11A1-5C74-A015-9E89D51382C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9"/>
          <p:cNvSpPr txBox="1">
            <a:spLocks noGrp="1"/>
          </p:cNvSpPr>
          <p:nvPr>
            <p:ph type="title"/>
          </p:nvPr>
        </p:nvSpPr>
        <p:spPr>
          <a:xfrm>
            <a:off x="2330824" y="0"/>
            <a:ext cx="6184526" cy="1127100"/>
          </a:xfrm>
          <a:prstGeom prst="rect">
            <a:avLst/>
          </a:prstGeom>
          <a:noFill/>
          <a:ln>
            <a:noFill/>
          </a:ln>
        </p:spPr>
        <p:txBody>
          <a:bodyPr spcFirstLastPara="1" wrap="square" lIns="91425" tIns="45700" rIns="91425" bIns="45700" anchor="ctr" anchorCtr="0">
            <a:normAutofit/>
          </a:bodyPr>
          <a:lstStyle/>
          <a:p>
            <a:pPr>
              <a:buSzPct val="100000"/>
              <a:buFont typeface="Times New Roman"/>
            </a:pPr>
            <a:r>
              <a:rPr lang="fr-FR" sz="3200" dirty="0">
                <a:solidFill>
                  <a:schemeClr val="accent2">
                    <a:lumMod val="75000"/>
                  </a:schemeClr>
                </a:solidFill>
                <a:latin typeface="Trebuchet MS" panose="020B0603020202020204" pitchFamily="34" charset="0"/>
                <a:cs typeface="Times New Roman"/>
                <a:sym typeface="Times New Roman"/>
              </a:rPr>
              <a:t> VI - Perspectives</a:t>
            </a:r>
            <a:br>
              <a:rPr lang="fr-FR" sz="3200" dirty="0">
                <a:solidFill>
                  <a:schemeClr val="accent2">
                    <a:lumMod val="75000"/>
                  </a:schemeClr>
                </a:solidFill>
                <a:latin typeface="Trebuchet MS" panose="020B0603020202020204" pitchFamily="34" charset="0"/>
                <a:cs typeface="Times New Roman"/>
                <a:sym typeface="Times New Roman"/>
              </a:rPr>
            </a:br>
            <a:endParaRPr sz="3200" dirty="0">
              <a:solidFill>
                <a:schemeClr val="accent2">
                  <a:lumMod val="75000"/>
                </a:schemeClr>
              </a:solidFill>
              <a:latin typeface="Trebuchet MS" panose="020B0603020202020204" pitchFamily="34" charset="0"/>
              <a:cs typeface="Times New Roman"/>
              <a:sym typeface="Times New Roman"/>
            </a:endParaRPr>
          </a:p>
        </p:txBody>
      </p:sp>
      <p:sp>
        <p:nvSpPr>
          <p:cNvPr id="157" name="Google Shape;157;p9"/>
          <p:cNvSpPr txBox="1">
            <a:spLocks noGrp="1"/>
          </p:cNvSpPr>
          <p:nvPr>
            <p:ph type="body" idx="1"/>
          </p:nvPr>
        </p:nvSpPr>
        <p:spPr>
          <a:xfrm>
            <a:off x="0" y="986118"/>
            <a:ext cx="9144000" cy="5190884"/>
          </a:xfrm>
          <a:prstGeom prst="rect">
            <a:avLst/>
          </a:prstGeom>
          <a:noFill/>
          <a:ln>
            <a:noFill/>
          </a:ln>
        </p:spPr>
        <p:txBody>
          <a:bodyPr spcFirstLastPara="1" wrap="square" lIns="91425" tIns="45700" rIns="91425" bIns="45700" anchor="t" anchorCtr="0">
            <a:normAutofit/>
          </a:bodyPr>
          <a:lstStyle/>
          <a:p>
            <a:pPr marL="0" lvl="0" indent="0" algn="just" rtl="0">
              <a:lnSpc>
                <a:spcPct val="107916"/>
              </a:lnSpc>
              <a:spcBef>
                <a:spcPts val="0"/>
              </a:spcBef>
              <a:spcAft>
                <a:spcPts val="0"/>
              </a:spcAft>
              <a:buClr>
                <a:schemeClr val="dk1"/>
              </a:buClr>
              <a:buSzPts val="1100"/>
              <a:buNone/>
            </a:pPr>
            <a:r>
              <a:rPr lang="fr-FR" sz="2600" b="1" dirty="0">
                <a:latin typeface="Times New Roman"/>
                <a:ea typeface="Times New Roman"/>
                <a:cs typeface="Times New Roman"/>
                <a:sym typeface="Times New Roman"/>
              </a:rPr>
              <a:t>Registre électronique de vaccination</a:t>
            </a:r>
            <a:endParaRPr sz="2600" b="1" dirty="0">
              <a:latin typeface="Times New Roman"/>
              <a:ea typeface="Times New Roman"/>
              <a:cs typeface="Times New Roman"/>
              <a:sym typeface="Times New Roman"/>
            </a:endParaRPr>
          </a:p>
          <a:p>
            <a:pPr marL="0" lvl="0" indent="0" algn="just" rtl="0">
              <a:lnSpc>
                <a:spcPct val="107916"/>
              </a:lnSpc>
              <a:spcBef>
                <a:spcPts val="800"/>
              </a:spcBef>
              <a:spcAft>
                <a:spcPts val="0"/>
              </a:spcAft>
              <a:buClr>
                <a:schemeClr val="dk1"/>
              </a:buClr>
              <a:buSzPts val="1100"/>
              <a:buNone/>
            </a:pPr>
            <a:r>
              <a:rPr lang="fr-FR" sz="2600" dirty="0">
                <a:latin typeface="Times New Roman"/>
                <a:ea typeface="Times New Roman"/>
                <a:cs typeface="Times New Roman"/>
                <a:sym typeface="Times New Roman"/>
              </a:rPr>
              <a:t>- Phase pilote réalisée en 2017 au CSCom de Sanankoroba dont le résultat a été concluant avec extension à tous les CSCom du district de Kalabancoro en 2019;</a:t>
            </a:r>
            <a:endParaRPr sz="2600" dirty="0">
              <a:latin typeface="Times New Roman"/>
              <a:ea typeface="Times New Roman"/>
              <a:cs typeface="Times New Roman"/>
              <a:sym typeface="Times New Roman"/>
            </a:endParaRPr>
          </a:p>
          <a:p>
            <a:pPr marL="0" lvl="0" indent="0" algn="just" rtl="0">
              <a:lnSpc>
                <a:spcPct val="107916"/>
              </a:lnSpc>
              <a:spcBef>
                <a:spcPts val="800"/>
              </a:spcBef>
              <a:spcAft>
                <a:spcPts val="0"/>
              </a:spcAft>
              <a:buClr>
                <a:schemeClr val="dk1"/>
              </a:buClr>
              <a:buSzPts val="1100"/>
              <a:buNone/>
            </a:pPr>
            <a:r>
              <a:rPr lang="fr-FR" sz="2600" dirty="0">
                <a:latin typeface="Times New Roman"/>
                <a:ea typeface="Times New Roman"/>
                <a:cs typeface="Times New Roman"/>
                <a:sym typeface="Times New Roman"/>
              </a:rPr>
              <a:t>- Appui pour extension à tous les districts du pays;</a:t>
            </a:r>
            <a:endParaRPr sz="2600" dirty="0">
              <a:latin typeface="Times New Roman"/>
              <a:ea typeface="Times New Roman"/>
              <a:cs typeface="Times New Roman"/>
              <a:sym typeface="Times New Roman"/>
            </a:endParaRPr>
          </a:p>
          <a:p>
            <a:pPr marL="0" lvl="0" indent="0" algn="just" rtl="0">
              <a:lnSpc>
                <a:spcPct val="107916"/>
              </a:lnSpc>
              <a:spcBef>
                <a:spcPts val="800"/>
              </a:spcBef>
              <a:spcAft>
                <a:spcPts val="0"/>
              </a:spcAft>
              <a:buClr>
                <a:schemeClr val="dk1"/>
              </a:buClr>
              <a:buSzPts val="1100"/>
              <a:buNone/>
            </a:pPr>
            <a:r>
              <a:rPr lang="fr-FR" sz="2600" b="1" dirty="0">
                <a:latin typeface="Times New Roman"/>
                <a:ea typeface="Times New Roman"/>
                <a:cs typeface="Times New Roman"/>
                <a:sym typeface="Times New Roman"/>
              </a:rPr>
              <a:t>Transfert des données</a:t>
            </a:r>
            <a:endParaRPr sz="2600" b="1" dirty="0">
              <a:latin typeface="Times New Roman"/>
              <a:ea typeface="Times New Roman"/>
              <a:cs typeface="Times New Roman"/>
              <a:sym typeface="Times New Roman"/>
            </a:endParaRPr>
          </a:p>
          <a:p>
            <a:pPr marL="0" lvl="0" indent="0" algn="just" rtl="0">
              <a:lnSpc>
                <a:spcPct val="107916"/>
              </a:lnSpc>
              <a:spcBef>
                <a:spcPts val="800"/>
              </a:spcBef>
              <a:spcAft>
                <a:spcPts val="800"/>
              </a:spcAft>
              <a:buClr>
                <a:schemeClr val="dk1"/>
              </a:buClr>
              <a:buSzPts val="1100"/>
              <a:buFont typeface="Arial"/>
              <a:buNone/>
            </a:pPr>
            <a:r>
              <a:rPr lang="fr-FR" sz="2600" dirty="0">
                <a:latin typeface="Times New Roman"/>
                <a:ea typeface="Times New Roman"/>
                <a:cs typeface="Times New Roman"/>
                <a:sym typeface="Times New Roman"/>
              </a:rPr>
              <a:t>- Possibilité d’installation de l’application “Data Transfer” de HISP WCA pour envoyer les données issus du suivi individuel vers les formulaires agrégé de vaccination. </a:t>
            </a:r>
            <a:endParaRPr sz="2600" dirty="0">
              <a:latin typeface="Times New Roman"/>
              <a:ea typeface="Times New Roman"/>
              <a:cs typeface="Times New Roman"/>
              <a:sym typeface="Times New Roman"/>
            </a:endParaRPr>
          </a:p>
        </p:txBody>
      </p:sp>
      <p:sp>
        <p:nvSpPr>
          <p:cNvPr id="3" name="Espace réservé du pied de page 2">
            <a:extLst>
              <a:ext uri="{FF2B5EF4-FFF2-40B4-BE49-F238E27FC236}">
                <a16:creationId xmlns:a16="http://schemas.microsoft.com/office/drawing/2014/main" id="{310F323F-9A80-554C-2F9F-C11E8D560023}"/>
              </a:ext>
            </a:extLst>
          </p:cNvPr>
          <p:cNvSpPr>
            <a:spLocks noGrp="1"/>
          </p:cNvSpPr>
          <p:nvPr>
            <p:ph type="ftr" idx="11"/>
          </p:nvPr>
        </p:nvSpPr>
        <p:spPr/>
        <p:txBody>
          <a:bodyPr/>
          <a:lstStyle/>
          <a:p>
            <a:r>
              <a:rPr lang="fr-FR"/>
              <a:t>PEV DHIS2 Mali</a:t>
            </a:r>
          </a:p>
        </p:txBody>
      </p:sp>
      <p:pic>
        <p:nvPicPr>
          <p:cNvPr id="7" name="Google Shape;86;p1">
            <a:extLst>
              <a:ext uri="{FF2B5EF4-FFF2-40B4-BE49-F238E27FC236}">
                <a16:creationId xmlns:a16="http://schemas.microsoft.com/office/drawing/2014/main" id="{6CB547E2-0574-2782-2D53-C611246854A0}"/>
              </a:ext>
            </a:extLst>
          </p:cNvPr>
          <p:cNvPicPr preferRelativeResize="0"/>
          <p:nvPr/>
        </p:nvPicPr>
        <p:blipFill>
          <a:blip r:embed="rId3">
            <a:alphaModFix/>
          </a:blip>
          <a:stretch>
            <a:fillRect/>
          </a:stretch>
        </p:blipFill>
        <p:spPr>
          <a:xfrm>
            <a:off x="0" y="0"/>
            <a:ext cx="914400" cy="806824"/>
          </a:xfrm>
          <a:prstGeom prst="rect">
            <a:avLst/>
          </a:prstGeom>
          <a:noFill/>
          <a:ln>
            <a:noFill/>
          </a:ln>
        </p:spPr>
      </p:pic>
      <p:pic>
        <p:nvPicPr>
          <p:cNvPr id="8" name="Google Shape;87;p1">
            <a:extLst>
              <a:ext uri="{FF2B5EF4-FFF2-40B4-BE49-F238E27FC236}">
                <a16:creationId xmlns:a16="http://schemas.microsoft.com/office/drawing/2014/main" id="{FB222E97-EA44-6A94-5889-DF947348B8DF}"/>
              </a:ext>
            </a:extLst>
          </p:cNvPr>
          <p:cNvPicPr preferRelativeResize="0"/>
          <p:nvPr/>
        </p:nvPicPr>
        <p:blipFill>
          <a:blip r:embed="rId4">
            <a:alphaModFix/>
          </a:blip>
          <a:stretch>
            <a:fillRect/>
          </a:stretch>
        </p:blipFill>
        <p:spPr>
          <a:xfrm>
            <a:off x="8155942" y="0"/>
            <a:ext cx="986937" cy="654325"/>
          </a:xfrm>
          <a:prstGeom prst="rect">
            <a:avLst/>
          </a:prstGeom>
          <a:noFill/>
          <a:ln>
            <a:noFill/>
          </a:ln>
        </p:spPr>
      </p:pic>
      <p:sp>
        <p:nvSpPr>
          <p:cNvPr id="5" name="Espace réservé de la date 4">
            <a:extLst>
              <a:ext uri="{FF2B5EF4-FFF2-40B4-BE49-F238E27FC236}">
                <a16:creationId xmlns:a16="http://schemas.microsoft.com/office/drawing/2014/main" id="{41673E44-5FD0-2D08-5FA9-0A0F21D3D3E5}"/>
              </a:ext>
            </a:extLst>
          </p:cNvPr>
          <p:cNvSpPr>
            <a:spLocks noGrp="1"/>
          </p:cNvSpPr>
          <p:nvPr>
            <p:ph type="dt" idx="10"/>
          </p:nvPr>
        </p:nvSpPr>
        <p:spPr/>
        <p:txBody>
          <a:bodyPr/>
          <a:lstStyle/>
          <a:p>
            <a:fld id="{6C9A8C2B-F147-41B9-91E0-1A014A54C6C5}" type="datetime1">
              <a:rPr lang="fr-FR" smtClean="0"/>
              <a:t>08/06/2022</a:t>
            </a:fld>
            <a:endParaRPr lang="fr-FR"/>
          </a:p>
        </p:txBody>
      </p:sp>
      <p:sp>
        <p:nvSpPr>
          <p:cNvPr id="6" name="Espace réservé du numéro de diapositive 5">
            <a:extLst>
              <a:ext uri="{FF2B5EF4-FFF2-40B4-BE49-F238E27FC236}">
                <a16:creationId xmlns:a16="http://schemas.microsoft.com/office/drawing/2014/main" id="{10AD6B2B-E3F2-B6A9-F2DA-A3A2D21281A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12</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g1209397efd3_0_39"/>
          <p:cNvSpPr txBox="1">
            <a:spLocks noGrp="1"/>
          </p:cNvSpPr>
          <p:nvPr>
            <p:ph type="title"/>
          </p:nvPr>
        </p:nvSpPr>
        <p:spPr>
          <a:xfrm>
            <a:off x="2537012" y="0"/>
            <a:ext cx="5978338" cy="1127100"/>
          </a:xfrm>
          <a:prstGeom prst="rect">
            <a:avLst/>
          </a:prstGeom>
          <a:noFill/>
          <a:ln>
            <a:noFill/>
          </a:ln>
        </p:spPr>
        <p:txBody>
          <a:bodyPr spcFirstLastPara="1" wrap="square" lIns="91425" tIns="45700" rIns="91425" bIns="45700" anchor="ctr" anchorCtr="0">
            <a:normAutofit/>
          </a:bodyPr>
          <a:lstStyle/>
          <a:p>
            <a:pPr>
              <a:buSzPct val="100000"/>
              <a:buFont typeface="Times New Roman"/>
            </a:pPr>
            <a:r>
              <a:rPr lang="fr-FR" sz="3200" dirty="0">
                <a:solidFill>
                  <a:schemeClr val="accent2">
                    <a:lumMod val="75000"/>
                  </a:schemeClr>
                </a:solidFill>
                <a:latin typeface="Trebuchet MS" panose="020B0603020202020204" pitchFamily="34" charset="0"/>
                <a:cs typeface="Times New Roman"/>
                <a:sym typeface="Times New Roman"/>
              </a:rPr>
              <a:t> VII - Conclusion</a:t>
            </a:r>
            <a:br>
              <a:rPr lang="fr-FR" sz="3200" dirty="0">
                <a:solidFill>
                  <a:schemeClr val="accent2">
                    <a:lumMod val="75000"/>
                  </a:schemeClr>
                </a:solidFill>
                <a:latin typeface="Trebuchet MS" panose="020B0603020202020204" pitchFamily="34" charset="0"/>
                <a:cs typeface="Times New Roman"/>
                <a:sym typeface="Times New Roman"/>
              </a:rPr>
            </a:br>
            <a:endParaRPr sz="3200" dirty="0">
              <a:solidFill>
                <a:schemeClr val="accent2">
                  <a:lumMod val="75000"/>
                </a:schemeClr>
              </a:solidFill>
              <a:latin typeface="Trebuchet MS" panose="020B0603020202020204" pitchFamily="34" charset="0"/>
              <a:cs typeface="Times New Roman"/>
              <a:sym typeface="Times New Roman"/>
            </a:endParaRPr>
          </a:p>
        </p:txBody>
      </p:sp>
      <p:sp>
        <p:nvSpPr>
          <p:cNvPr id="163" name="Google Shape;163;g1209397efd3_0_39"/>
          <p:cNvSpPr txBox="1">
            <a:spLocks noGrp="1"/>
          </p:cNvSpPr>
          <p:nvPr>
            <p:ph type="body" idx="1"/>
          </p:nvPr>
        </p:nvSpPr>
        <p:spPr>
          <a:xfrm>
            <a:off x="-1" y="806824"/>
            <a:ext cx="9142879" cy="5370178"/>
          </a:xfrm>
          <a:prstGeom prst="rect">
            <a:avLst/>
          </a:prstGeom>
          <a:noFill/>
          <a:ln>
            <a:noFill/>
          </a:ln>
        </p:spPr>
        <p:txBody>
          <a:bodyPr spcFirstLastPara="1" wrap="square" lIns="91425" tIns="45700" rIns="91425" bIns="45700" anchor="t" anchorCtr="0">
            <a:normAutofit/>
          </a:bodyPr>
          <a:lstStyle/>
          <a:p>
            <a:pPr marL="0" lvl="0" indent="0" algn="just" rtl="0">
              <a:lnSpc>
                <a:spcPct val="107916"/>
              </a:lnSpc>
              <a:spcBef>
                <a:spcPts val="0"/>
              </a:spcBef>
              <a:spcAft>
                <a:spcPts val="800"/>
              </a:spcAft>
              <a:buClr>
                <a:schemeClr val="dk1"/>
              </a:buClr>
              <a:buSzPts val="1100"/>
              <a:buNone/>
            </a:pPr>
            <a:r>
              <a:rPr lang="fr-FR" sz="2600" dirty="0">
                <a:latin typeface="Times New Roman"/>
                <a:ea typeface="Times New Roman"/>
                <a:cs typeface="Times New Roman"/>
                <a:sym typeface="Times New Roman"/>
              </a:rPr>
              <a:t>L’intégration du PEV dans le DHIS2 du Mali a permis un renforcement de la collaboration entre les acteurs de l’immunisation et ceux du SIS de façon générale pour une meilleure gestion des données sanitaires. Certes il y a eu des difficultés notamment la persistance du recours systématique aux outils Excel pendant une période donnée, mais l'acceptation des acteurs du système a permis d’avoir un basculement total sur la plateforme DHIS2 en termes de gestion des données de la vaccination de routine. </a:t>
            </a:r>
            <a:endParaRPr sz="2600" dirty="0">
              <a:latin typeface="Times New Roman"/>
              <a:ea typeface="Times New Roman"/>
              <a:cs typeface="Times New Roman"/>
              <a:sym typeface="Times New Roman"/>
            </a:endParaRPr>
          </a:p>
        </p:txBody>
      </p:sp>
      <p:sp>
        <p:nvSpPr>
          <p:cNvPr id="3" name="Espace réservé du pied de page 2">
            <a:extLst>
              <a:ext uri="{FF2B5EF4-FFF2-40B4-BE49-F238E27FC236}">
                <a16:creationId xmlns:a16="http://schemas.microsoft.com/office/drawing/2014/main" id="{A6CF53F7-3E32-1763-302D-E055CF62A431}"/>
              </a:ext>
            </a:extLst>
          </p:cNvPr>
          <p:cNvSpPr>
            <a:spLocks noGrp="1"/>
          </p:cNvSpPr>
          <p:nvPr>
            <p:ph type="ftr" idx="11"/>
          </p:nvPr>
        </p:nvSpPr>
        <p:spPr/>
        <p:txBody>
          <a:bodyPr/>
          <a:lstStyle/>
          <a:p>
            <a:r>
              <a:rPr lang="fr-FR"/>
              <a:t>PEV DHIS2 Mali</a:t>
            </a:r>
          </a:p>
        </p:txBody>
      </p:sp>
      <p:pic>
        <p:nvPicPr>
          <p:cNvPr id="7" name="Google Shape;86;p1">
            <a:extLst>
              <a:ext uri="{FF2B5EF4-FFF2-40B4-BE49-F238E27FC236}">
                <a16:creationId xmlns:a16="http://schemas.microsoft.com/office/drawing/2014/main" id="{CC345D37-9425-286F-0701-5A43F4BF2ECB}"/>
              </a:ext>
            </a:extLst>
          </p:cNvPr>
          <p:cNvPicPr preferRelativeResize="0"/>
          <p:nvPr/>
        </p:nvPicPr>
        <p:blipFill>
          <a:blip r:embed="rId3">
            <a:alphaModFix/>
          </a:blip>
          <a:stretch>
            <a:fillRect/>
          </a:stretch>
        </p:blipFill>
        <p:spPr>
          <a:xfrm>
            <a:off x="0" y="0"/>
            <a:ext cx="914400" cy="806824"/>
          </a:xfrm>
          <a:prstGeom prst="rect">
            <a:avLst/>
          </a:prstGeom>
          <a:noFill/>
          <a:ln>
            <a:noFill/>
          </a:ln>
        </p:spPr>
      </p:pic>
      <p:pic>
        <p:nvPicPr>
          <p:cNvPr id="8" name="Google Shape;87;p1">
            <a:extLst>
              <a:ext uri="{FF2B5EF4-FFF2-40B4-BE49-F238E27FC236}">
                <a16:creationId xmlns:a16="http://schemas.microsoft.com/office/drawing/2014/main" id="{E52B17AE-D2EC-C9D2-5E98-B5F3B4C67F39}"/>
              </a:ext>
            </a:extLst>
          </p:cNvPr>
          <p:cNvPicPr preferRelativeResize="0"/>
          <p:nvPr/>
        </p:nvPicPr>
        <p:blipFill>
          <a:blip r:embed="rId4">
            <a:alphaModFix/>
          </a:blip>
          <a:stretch>
            <a:fillRect/>
          </a:stretch>
        </p:blipFill>
        <p:spPr>
          <a:xfrm>
            <a:off x="8155942" y="0"/>
            <a:ext cx="986937" cy="654325"/>
          </a:xfrm>
          <a:prstGeom prst="rect">
            <a:avLst/>
          </a:prstGeom>
          <a:noFill/>
          <a:ln>
            <a:noFill/>
          </a:ln>
        </p:spPr>
      </p:pic>
      <p:sp>
        <p:nvSpPr>
          <p:cNvPr id="5" name="Espace réservé de la date 4">
            <a:extLst>
              <a:ext uri="{FF2B5EF4-FFF2-40B4-BE49-F238E27FC236}">
                <a16:creationId xmlns:a16="http://schemas.microsoft.com/office/drawing/2014/main" id="{C738401A-140F-D3A8-3147-2C89E69BB2AF}"/>
              </a:ext>
            </a:extLst>
          </p:cNvPr>
          <p:cNvSpPr>
            <a:spLocks noGrp="1"/>
          </p:cNvSpPr>
          <p:nvPr>
            <p:ph type="dt" idx="10"/>
          </p:nvPr>
        </p:nvSpPr>
        <p:spPr/>
        <p:txBody>
          <a:bodyPr/>
          <a:lstStyle/>
          <a:p>
            <a:fld id="{5006745F-A205-433D-A052-059A8D889090}" type="datetime1">
              <a:rPr lang="fr-FR" smtClean="0"/>
              <a:t>08/06/2022</a:t>
            </a:fld>
            <a:endParaRPr lang="fr-FR"/>
          </a:p>
        </p:txBody>
      </p:sp>
      <p:sp>
        <p:nvSpPr>
          <p:cNvPr id="6" name="Espace réservé du numéro de diapositive 5">
            <a:extLst>
              <a:ext uri="{FF2B5EF4-FFF2-40B4-BE49-F238E27FC236}">
                <a16:creationId xmlns:a16="http://schemas.microsoft.com/office/drawing/2014/main" id="{CFBEC8DA-FEED-3AAA-678D-B56F2955339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13</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2"/>
          <p:cNvSpPr txBox="1">
            <a:spLocks noGrp="1"/>
          </p:cNvSpPr>
          <p:nvPr>
            <p:ph type="title"/>
          </p:nvPr>
        </p:nvSpPr>
        <p:spPr>
          <a:xfrm>
            <a:off x="1541929" y="0"/>
            <a:ext cx="6758268" cy="608123"/>
          </a:xfrm>
          <a:prstGeom prst="rect">
            <a:avLst/>
          </a:prstGeom>
          <a:noFill/>
          <a:ln>
            <a:noFill/>
          </a:ln>
        </p:spPr>
        <p:txBody>
          <a:bodyPr spcFirstLastPara="1" wrap="square" lIns="91425" tIns="45700" rIns="91425" bIns="45700" anchor="b" anchorCtr="0">
            <a:normAutofit fontScale="90000"/>
          </a:bodyPr>
          <a:lstStyle/>
          <a:p>
            <a:pPr>
              <a:buSzPct val="100000"/>
              <a:buFont typeface="Times New Roman"/>
            </a:pPr>
            <a:r>
              <a:rPr lang="fr-FR" sz="4800" dirty="0">
                <a:solidFill>
                  <a:schemeClr val="accent2">
                    <a:lumMod val="75000"/>
                  </a:schemeClr>
                </a:solidFill>
                <a:latin typeface="Trebuchet MS" panose="020B0603020202020204" pitchFamily="34" charset="0"/>
                <a:cs typeface="Times New Roman"/>
                <a:sym typeface="Times New Roman"/>
              </a:rPr>
              <a:t>Plan de présentation</a:t>
            </a:r>
            <a:endParaRPr sz="4800" dirty="0">
              <a:solidFill>
                <a:schemeClr val="accent2">
                  <a:lumMod val="75000"/>
                </a:schemeClr>
              </a:solidFill>
              <a:latin typeface="Trebuchet MS" panose="020B0603020202020204" pitchFamily="34" charset="0"/>
              <a:cs typeface="Times New Roman"/>
              <a:sym typeface="Times New Roman"/>
            </a:endParaRPr>
          </a:p>
        </p:txBody>
      </p:sp>
      <p:sp>
        <p:nvSpPr>
          <p:cNvPr id="93" name="Google Shape;93;p2"/>
          <p:cNvSpPr txBox="1">
            <a:spLocks noGrp="1"/>
          </p:cNvSpPr>
          <p:nvPr>
            <p:ph type="body" idx="1"/>
          </p:nvPr>
        </p:nvSpPr>
        <p:spPr>
          <a:xfrm>
            <a:off x="0" y="806824"/>
            <a:ext cx="9144000" cy="5370139"/>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0"/>
              </a:spcBef>
              <a:spcAft>
                <a:spcPts val="0"/>
              </a:spcAft>
              <a:buSzPts val="1800"/>
              <a:buFont typeface="Times New Roman"/>
              <a:buChar char="-"/>
            </a:pPr>
            <a:r>
              <a:rPr lang="fr-FR" dirty="0">
                <a:latin typeface="Times New Roman"/>
                <a:ea typeface="Times New Roman"/>
                <a:cs typeface="Times New Roman"/>
                <a:sym typeface="Times New Roman"/>
              </a:rPr>
              <a:t>Introduction</a:t>
            </a:r>
            <a:endParaRPr dirty="0"/>
          </a:p>
          <a:p>
            <a:pPr marL="457200" lvl="0" indent="-342900" algn="l" rtl="0">
              <a:lnSpc>
                <a:spcPct val="90000"/>
              </a:lnSpc>
              <a:spcBef>
                <a:spcPts val="0"/>
              </a:spcBef>
              <a:spcAft>
                <a:spcPts val="0"/>
              </a:spcAft>
              <a:buSzPts val="1800"/>
              <a:buFont typeface="Times New Roman"/>
              <a:buChar char="-"/>
            </a:pPr>
            <a:r>
              <a:rPr lang="fr-FR" dirty="0">
                <a:latin typeface="Times New Roman"/>
                <a:ea typeface="Times New Roman"/>
                <a:cs typeface="Times New Roman"/>
                <a:sym typeface="Times New Roman"/>
              </a:rPr>
              <a:t>Objectifs</a:t>
            </a:r>
            <a:endParaRPr dirty="0"/>
          </a:p>
          <a:p>
            <a:pPr marL="457200" lvl="0" indent="-342900" algn="l" rtl="0">
              <a:lnSpc>
                <a:spcPct val="90000"/>
              </a:lnSpc>
              <a:spcBef>
                <a:spcPts val="0"/>
              </a:spcBef>
              <a:spcAft>
                <a:spcPts val="0"/>
              </a:spcAft>
              <a:buSzPts val="1800"/>
              <a:buFont typeface="Times New Roman"/>
              <a:buChar char="-"/>
            </a:pPr>
            <a:r>
              <a:rPr lang="fr-FR" dirty="0">
                <a:latin typeface="Times New Roman"/>
                <a:ea typeface="Times New Roman"/>
                <a:cs typeface="Times New Roman"/>
                <a:sym typeface="Times New Roman"/>
              </a:rPr>
              <a:t>Méthodologie</a:t>
            </a:r>
            <a:endParaRPr dirty="0"/>
          </a:p>
          <a:p>
            <a:pPr marL="457200" lvl="0" indent="-342900" algn="l" rtl="0">
              <a:lnSpc>
                <a:spcPct val="90000"/>
              </a:lnSpc>
              <a:spcBef>
                <a:spcPts val="0"/>
              </a:spcBef>
              <a:spcAft>
                <a:spcPts val="0"/>
              </a:spcAft>
              <a:buSzPts val="1800"/>
              <a:buFont typeface="Times New Roman"/>
              <a:buChar char="-"/>
            </a:pPr>
            <a:r>
              <a:rPr lang="fr-FR" dirty="0">
                <a:latin typeface="Times New Roman"/>
                <a:ea typeface="Times New Roman"/>
                <a:cs typeface="Times New Roman"/>
                <a:sym typeface="Times New Roman"/>
              </a:rPr>
              <a:t>Résultats</a:t>
            </a:r>
            <a:endParaRPr dirty="0"/>
          </a:p>
          <a:p>
            <a:pPr marL="914400" lvl="1" indent="-342900" algn="l" rtl="0">
              <a:lnSpc>
                <a:spcPct val="90000"/>
              </a:lnSpc>
              <a:spcBef>
                <a:spcPts val="0"/>
              </a:spcBef>
              <a:spcAft>
                <a:spcPts val="0"/>
              </a:spcAft>
              <a:buSzPts val="1800"/>
              <a:buFont typeface="Times New Roman"/>
              <a:buChar char="-"/>
            </a:pPr>
            <a:r>
              <a:rPr lang="fr-FR" dirty="0">
                <a:latin typeface="Times New Roman"/>
                <a:ea typeface="Times New Roman"/>
                <a:cs typeface="Times New Roman"/>
                <a:sym typeface="Times New Roman"/>
              </a:rPr>
              <a:t>Organisation de la collecte des données PEV de routine</a:t>
            </a:r>
            <a:endParaRPr dirty="0"/>
          </a:p>
          <a:p>
            <a:pPr marL="914400" lvl="1" indent="-342900" algn="l" rtl="0">
              <a:lnSpc>
                <a:spcPct val="90000"/>
              </a:lnSpc>
              <a:spcBef>
                <a:spcPts val="0"/>
              </a:spcBef>
              <a:spcAft>
                <a:spcPts val="0"/>
              </a:spcAft>
              <a:buSzPts val="1800"/>
              <a:buFont typeface="Times New Roman"/>
              <a:buChar char="-"/>
            </a:pPr>
            <a:r>
              <a:rPr lang="fr-FR" dirty="0">
                <a:latin typeface="Times New Roman"/>
                <a:ea typeface="Times New Roman"/>
                <a:cs typeface="Times New Roman"/>
                <a:sym typeface="Times New Roman"/>
              </a:rPr>
              <a:t>Processus d’analyse des données</a:t>
            </a:r>
            <a:endParaRPr dirty="0"/>
          </a:p>
          <a:p>
            <a:pPr marL="457200" lvl="0" indent="-342900" algn="l" rtl="0">
              <a:lnSpc>
                <a:spcPct val="90000"/>
              </a:lnSpc>
              <a:spcBef>
                <a:spcPts val="0"/>
              </a:spcBef>
              <a:spcAft>
                <a:spcPts val="0"/>
              </a:spcAft>
              <a:buSzPts val="1800"/>
              <a:buFont typeface="Times New Roman"/>
              <a:buChar char="-"/>
            </a:pPr>
            <a:r>
              <a:rPr lang="fr-FR" dirty="0">
                <a:latin typeface="Times New Roman"/>
                <a:ea typeface="Times New Roman"/>
                <a:cs typeface="Times New Roman"/>
                <a:sym typeface="Times New Roman"/>
              </a:rPr>
              <a:t>Difficultés</a:t>
            </a:r>
            <a:endParaRPr dirty="0"/>
          </a:p>
          <a:p>
            <a:pPr marL="457200" lvl="0" indent="-342900" algn="l" rtl="0">
              <a:lnSpc>
                <a:spcPct val="90000"/>
              </a:lnSpc>
              <a:spcBef>
                <a:spcPts val="0"/>
              </a:spcBef>
              <a:spcAft>
                <a:spcPts val="0"/>
              </a:spcAft>
              <a:buSzPts val="1800"/>
              <a:buFont typeface="Times New Roman"/>
              <a:buChar char="-"/>
            </a:pPr>
            <a:r>
              <a:rPr lang="fr-FR" dirty="0">
                <a:latin typeface="Times New Roman"/>
                <a:ea typeface="Times New Roman"/>
                <a:cs typeface="Times New Roman"/>
                <a:sym typeface="Times New Roman"/>
              </a:rPr>
              <a:t>Défis</a:t>
            </a:r>
            <a:endParaRPr dirty="0"/>
          </a:p>
          <a:p>
            <a:pPr marL="457200" lvl="0" indent="-342900" algn="l" rtl="0">
              <a:lnSpc>
                <a:spcPct val="90000"/>
              </a:lnSpc>
              <a:spcBef>
                <a:spcPts val="0"/>
              </a:spcBef>
              <a:spcAft>
                <a:spcPts val="0"/>
              </a:spcAft>
              <a:buSzPts val="1800"/>
              <a:buFont typeface="Times New Roman"/>
              <a:buChar char="-"/>
            </a:pPr>
            <a:r>
              <a:rPr lang="fr-FR" dirty="0">
                <a:latin typeface="Times New Roman"/>
                <a:ea typeface="Times New Roman"/>
                <a:cs typeface="Times New Roman"/>
                <a:sym typeface="Times New Roman"/>
              </a:rPr>
              <a:t>Perspectives</a:t>
            </a:r>
            <a:endParaRPr dirty="0"/>
          </a:p>
          <a:p>
            <a:pPr marL="228600" lvl="0" indent="-50800" algn="l" rtl="0">
              <a:lnSpc>
                <a:spcPct val="90000"/>
              </a:lnSpc>
              <a:spcBef>
                <a:spcPts val="1000"/>
              </a:spcBef>
              <a:spcAft>
                <a:spcPts val="0"/>
              </a:spcAft>
              <a:buClr>
                <a:schemeClr val="dk1"/>
              </a:buClr>
              <a:buSzPts val="2800"/>
              <a:buNone/>
            </a:pPr>
            <a:endParaRPr dirty="0">
              <a:latin typeface="Times New Roman"/>
              <a:ea typeface="Times New Roman"/>
              <a:cs typeface="Times New Roman"/>
              <a:sym typeface="Times New Roman"/>
            </a:endParaRPr>
          </a:p>
        </p:txBody>
      </p:sp>
      <p:sp>
        <p:nvSpPr>
          <p:cNvPr id="3" name="Espace réservé du pied de page 2">
            <a:extLst>
              <a:ext uri="{FF2B5EF4-FFF2-40B4-BE49-F238E27FC236}">
                <a16:creationId xmlns:a16="http://schemas.microsoft.com/office/drawing/2014/main" id="{8DA09165-7D31-6D88-C584-A015E102B676}"/>
              </a:ext>
            </a:extLst>
          </p:cNvPr>
          <p:cNvSpPr>
            <a:spLocks noGrp="1"/>
          </p:cNvSpPr>
          <p:nvPr>
            <p:ph type="ftr" idx="11"/>
          </p:nvPr>
        </p:nvSpPr>
        <p:spPr/>
        <p:txBody>
          <a:bodyPr/>
          <a:lstStyle/>
          <a:p>
            <a:r>
              <a:rPr lang="fr-FR"/>
              <a:t>PEV DHIS2 Mali</a:t>
            </a:r>
          </a:p>
        </p:txBody>
      </p:sp>
      <p:pic>
        <p:nvPicPr>
          <p:cNvPr id="7" name="Google Shape;86;p1">
            <a:extLst>
              <a:ext uri="{FF2B5EF4-FFF2-40B4-BE49-F238E27FC236}">
                <a16:creationId xmlns:a16="http://schemas.microsoft.com/office/drawing/2014/main" id="{19A9A68C-90B1-BC6D-B44B-6B72C754F656}"/>
              </a:ext>
            </a:extLst>
          </p:cNvPr>
          <p:cNvPicPr preferRelativeResize="0"/>
          <p:nvPr/>
        </p:nvPicPr>
        <p:blipFill>
          <a:blip r:embed="rId3">
            <a:alphaModFix/>
          </a:blip>
          <a:stretch>
            <a:fillRect/>
          </a:stretch>
        </p:blipFill>
        <p:spPr>
          <a:xfrm>
            <a:off x="0" y="0"/>
            <a:ext cx="914400" cy="806824"/>
          </a:xfrm>
          <a:prstGeom prst="rect">
            <a:avLst/>
          </a:prstGeom>
          <a:noFill/>
          <a:ln>
            <a:noFill/>
          </a:ln>
        </p:spPr>
      </p:pic>
      <p:pic>
        <p:nvPicPr>
          <p:cNvPr id="8" name="Google Shape;87;p1">
            <a:extLst>
              <a:ext uri="{FF2B5EF4-FFF2-40B4-BE49-F238E27FC236}">
                <a16:creationId xmlns:a16="http://schemas.microsoft.com/office/drawing/2014/main" id="{5620FBD3-79B3-2551-726A-1841CABDF893}"/>
              </a:ext>
            </a:extLst>
          </p:cNvPr>
          <p:cNvPicPr preferRelativeResize="0"/>
          <p:nvPr/>
        </p:nvPicPr>
        <p:blipFill>
          <a:blip r:embed="rId4">
            <a:alphaModFix/>
          </a:blip>
          <a:stretch>
            <a:fillRect/>
          </a:stretch>
        </p:blipFill>
        <p:spPr>
          <a:xfrm>
            <a:off x="8155942" y="0"/>
            <a:ext cx="986937" cy="654325"/>
          </a:xfrm>
          <a:prstGeom prst="rect">
            <a:avLst/>
          </a:prstGeom>
          <a:noFill/>
          <a:ln>
            <a:noFill/>
          </a:ln>
        </p:spPr>
      </p:pic>
      <p:sp>
        <p:nvSpPr>
          <p:cNvPr id="5" name="Espace réservé de la date 4">
            <a:extLst>
              <a:ext uri="{FF2B5EF4-FFF2-40B4-BE49-F238E27FC236}">
                <a16:creationId xmlns:a16="http://schemas.microsoft.com/office/drawing/2014/main" id="{A3F928BE-177B-A08C-3B81-198D951EE5D9}"/>
              </a:ext>
            </a:extLst>
          </p:cNvPr>
          <p:cNvSpPr>
            <a:spLocks noGrp="1"/>
          </p:cNvSpPr>
          <p:nvPr>
            <p:ph type="dt" idx="10"/>
          </p:nvPr>
        </p:nvSpPr>
        <p:spPr/>
        <p:txBody>
          <a:bodyPr/>
          <a:lstStyle/>
          <a:p>
            <a:fld id="{B74E2107-7A8B-465D-8EC3-6A4F475529CD}" type="datetime1">
              <a:rPr lang="fr-FR" smtClean="0"/>
              <a:t>08/06/2022</a:t>
            </a:fld>
            <a:endParaRPr lang="fr-FR"/>
          </a:p>
        </p:txBody>
      </p:sp>
      <p:sp>
        <p:nvSpPr>
          <p:cNvPr id="6" name="Espace réservé du numéro de diapositive 5">
            <a:extLst>
              <a:ext uri="{FF2B5EF4-FFF2-40B4-BE49-F238E27FC236}">
                <a16:creationId xmlns:a16="http://schemas.microsoft.com/office/drawing/2014/main" id="{D04FC2EA-37B9-18B6-0FC1-88AACA6BABA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2</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3"/>
          <p:cNvSpPr txBox="1">
            <a:spLocks noGrp="1"/>
          </p:cNvSpPr>
          <p:nvPr>
            <p:ph type="title"/>
          </p:nvPr>
        </p:nvSpPr>
        <p:spPr>
          <a:xfrm>
            <a:off x="2438400" y="0"/>
            <a:ext cx="4527176" cy="8193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Times New Roman"/>
              <a:buNone/>
            </a:pPr>
            <a:r>
              <a:rPr lang="fr-FR" sz="3200" dirty="0">
                <a:solidFill>
                  <a:schemeClr val="accent2">
                    <a:lumMod val="75000"/>
                  </a:schemeClr>
                </a:solidFill>
                <a:latin typeface="Trebuchet MS" panose="020B0603020202020204" pitchFamily="34" charset="0"/>
                <a:ea typeface="Times New Roman"/>
                <a:cs typeface="Times New Roman"/>
                <a:sym typeface="Times New Roman"/>
              </a:rPr>
              <a:t> </a:t>
            </a:r>
            <a:r>
              <a:rPr lang="fr-FR" sz="3200" b="1" dirty="0">
                <a:solidFill>
                  <a:schemeClr val="accent2">
                    <a:lumMod val="75000"/>
                  </a:schemeClr>
                </a:solidFill>
                <a:latin typeface="Trebuchet MS" panose="020B0603020202020204" pitchFamily="34" charset="0"/>
                <a:ea typeface="Times New Roman"/>
                <a:cs typeface="Times New Roman"/>
                <a:sym typeface="Times New Roman"/>
              </a:rPr>
              <a:t>I - Introduction</a:t>
            </a:r>
            <a:r>
              <a:rPr lang="fr-FR" sz="3200" dirty="0">
                <a:solidFill>
                  <a:schemeClr val="accent2">
                    <a:lumMod val="75000"/>
                  </a:schemeClr>
                </a:solidFill>
                <a:latin typeface="Trebuchet MS" panose="020B0603020202020204" pitchFamily="34" charset="0"/>
                <a:ea typeface="Times New Roman"/>
                <a:cs typeface="Times New Roman"/>
                <a:sym typeface="Times New Roman"/>
              </a:rPr>
              <a:t/>
            </a:r>
            <a:br>
              <a:rPr lang="fr-FR" sz="3200" dirty="0">
                <a:solidFill>
                  <a:schemeClr val="accent2">
                    <a:lumMod val="75000"/>
                  </a:schemeClr>
                </a:solidFill>
                <a:latin typeface="Trebuchet MS" panose="020B0603020202020204" pitchFamily="34" charset="0"/>
                <a:ea typeface="Times New Roman"/>
                <a:cs typeface="Times New Roman"/>
                <a:sym typeface="Times New Roman"/>
              </a:rPr>
            </a:br>
            <a:endParaRPr sz="3200" dirty="0">
              <a:solidFill>
                <a:schemeClr val="accent2">
                  <a:lumMod val="75000"/>
                </a:schemeClr>
              </a:solidFill>
              <a:latin typeface="Trebuchet MS" panose="020B0603020202020204" pitchFamily="34" charset="0"/>
              <a:ea typeface="Times New Roman"/>
              <a:cs typeface="Times New Roman"/>
              <a:sym typeface="Times New Roman"/>
            </a:endParaRPr>
          </a:p>
        </p:txBody>
      </p:sp>
      <p:sp>
        <p:nvSpPr>
          <p:cNvPr id="99" name="Google Shape;99;p3"/>
          <p:cNvSpPr txBox="1">
            <a:spLocks noGrp="1"/>
          </p:cNvSpPr>
          <p:nvPr>
            <p:ph type="body" idx="1"/>
          </p:nvPr>
        </p:nvSpPr>
        <p:spPr>
          <a:xfrm>
            <a:off x="-1121" y="806824"/>
            <a:ext cx="9144000" cy="5549527"/>
          </a:xfrm>
          <a:prstGeom prst="rect">
            <a:avLst/>
          </a:prstGeom>
          <a:noFill/>
          <a:ln>
            <a:noFill/>
          </a:ln>
        </p:spPr>
        <p:txBody>
          <a:bodyPr spcFirstLastPara="1" wrap="square" lIns="91425" tIns="45700" rIns="91425" bIns="45700" anchor="t" anchorCtr="0">
            <a:noAutofit/>
          </a:bodyPr>
          <a:lstStyle/>
          <a:p>
            <a:pPr marL="457200" lvl="0" indent="-330200" algn="just" rtl="0">
              <a:lnSpc>
                <a:spcPct val="107916"/>
              </a:lnSpc>
              <a:spcBef>
                <a:spcPts val="0"/>
              </a:spcBef>
              <a:spcAft>
                <a:spcPts val="0"/>
              </a:spcAft>
              <a:buSzPts val="1600"/>
              <a:buFont typeface="Times New Roman"/>
              <a:buChar char="-"/>
            </a:pPr>
            <a:r>
              <a:rPr lang="fr-FR" sz="2700" dirty="0">
                <a:latin typeface="Times New Roman"/>
                <a:ea typeface="Times New Roman"/>
                <a:cs typeface="Times New Roman"/>
                <a:sym typeface="Times New Roman"/>
              </a:rPr>
              <a:t>Le PEV fut initié par les autorités sanitaires du Mali en 1985 dans la logique de l’OMS de lutte contre les maladies évitables par la vaccination;</a:t>
            </a:r>
            <a:endParaRPr sz="2700" dirty="0">
              <a:latin typeface="Times New Roman"/>
              <a:ea typeface="Times New Roman"/>
              <a:cs typeface="Times New Roman"/>
              <a:sym typeface="Times New Roman"/>
            </a:endParaRPr>
          </a:p>
          <a:p>
            <a:pPr marL="457200" lvl="0" indent="-330200" algn="just" rtl="0">
              <a:lnSpc>
                <a:spcPct val="107916"/>
              </a:lnSpc>
              <a:spcBef>
                <a:spcPts val="0"/>
              </a:spcBef>
              <a:spcAft>
                <a:spcPts val="0"/>
              </a:spcAft>
              <a:buSzPts val="1600"/>
              <a:buFont typeface="Times New Roman"/>
              <a:buChar char="-"/>
            </a:pPr>
            <a:r>
              <a:rPr lang="fr-FR" sz="2700" dirty="0">
                <a:latin typeface="Times New Roman"/>
                <a:ea typeface="Times New Roman"/>
                <a:cs typeface="Times New Roman"/>
                <a:sym typeface="Times New Roman"/>
              </a:rPr>
              <a:t>Depuis, le pays s’est doté d’outils de collecte des données de la vaccination;</a:t>
            </a:r>
            <a:endParaRPr sz="2700" dirty="0">
              <a:latin typeface="Times New Roman"/>
              <a:ea typeface="Times New Roman"/>
              <a:cs typeface="Times New Roman"/>
              <a:sym typeface="Times New Roman"/>
            </a:endParaRPr>
          </a:p>
          <a:p>
            <a:pPr marL="457200" lvl="0" indent="-330200" algn="just" rtl="0">
              <a:lnSpc>
                <a:spcPct val="107916"/>
              </a:lnSpc>
              <a:spcBef>
                <a:spcPts val="0"/>
              </a:spcBef>
              <a:spcAft>
                <a:spcPts val="0"/>
              </a:spcAft>
              <a:buSzPts val="1600"/>
              <a:buFont typeface="Times New Roman"/>
              <a:buChar char="-"/>
            </a:pPr>
            <a:r>
              <a:rPr lang="fr-FR" sz="2700" dirty="0">
                <a:latin typeface="Times New Roman"/>
                <a:ea typeface="Times New Roman"/>
                <a:cs typeface="Times New Roman"/>
                <a:sym typeface="Times New Roman"/>
              </a:rPr>
              <a:t>Années 80-90: support de collecte copie dure;</a:t>
            </a:r>
            <a:endParaRPr sz="2700" dirty="0">
              <a:latin typeface="Times New Roman"/>
              <a:ea typeface="Times New Roman"/>
              <a:cs typeface="Times New Roman"/>
              <a:sym typeface="Times New Roman"/>
            </a:endParaRPr>
          </a:p>
          <a:p>
            <a:pPr marL="457200" lvl="0" indent="-330200" algn="just" rtl="0">
              <a:lnSpc>
                <a:spcPct val="107916"/>
              </a:lnSpc>
              <a:spcBef>
                <a:spcPts val="0"/>
              </a:spcBef>
              <a:spcAft>
                <a:spcPts val="0"/>
              </a:spcAft>
              <a:buSzPts val="1600"/>
              <a:buFont typeface="Times New Roman"/>
              <a:buChar char="-"/>
            </a:pPr>
            <a:r>
              <a:rPr lang="fr-FR" sz="2700" dirty="0">
                <a:latin typeface="Times New Roman"/>
                <a:ea typeface="Times New Roman"/>
                <a:cs typeface="Times New Roman"/>
                <a:sym typeface="Times New Roman"/>
              </a:rPr>
              <a:t>Fin années 90 et début 2000: début </a:t>
            </a:r>
            <a:r>
              <a:rPr lang="fr-FR" sz="2700" dirty="0">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d’informatisation</a:t>
            </a:r>
            <a:r>
              <a:rPr lang="fr-FR" sz="2700" dirty="0">
                <a:latin typeface="Times New Roman"/>
                <a:ea typeface="Times New Roman"/>
                <a:cs typeface="Times New Roman"/>
                <a:sym typeface="Times New Roman"/>
              </a:rPr>
              <a:t> collecte des données;</a:t>
            </a:r>
            <a:endParaRPr sz="2700" dirty="0">
              <a:latin typeface="Times New Roman"/>
              <a:ea typeface="Times New Roman"/>
              <a:cs typeface="Times New Roman"/>
              <a:sym typeface="Times New Roman"/>
            </a:endParaRPr>
          </a:p>
          <a:p>
            <a:pPr marL="457200" lvl="0" indent="-342900" algn="just" rtl="0">
              <a:lnSpc>
                <a:spcPct val="107916"/>
              </a:lnSpc>
              <a:spcBef>
                <a:spcPts val="0"/>
              </a:spcBef>
              <a:spcAft>
                <a:spcPts val="0"/>
              </a:spcAft>
              <a:buSzPts val="1800"/>
              <a:buFont typeface="Times New Roman"/>
              <a:buChar char="-"/>
            </a:pPr>
            <a:r>
              <a:rPr lang="fr-FR" sz="2700" dirty="0">
                <a:latin typeface="Times New Roman"/>
                <a:ea typeface="Times New Roman"/>
                <a:cs typeface="Times New Roman"/>
                <a:sym typeface="Times New Roman"/>
              </a:rPr>
              <a:t>Avec l’extension de l’internet: Implémentation du DHIS2 et intégration des supports de collecte du PEV à la plate-forme. </a:t>
            </a:r>
            <a:endParaRPr sz="2700" dirty="0">
              <a:latin typeface="Times New Roman"/>
              <a:ea typeface="Times New Roman"/>
              <a:cs typeface="Times New Roman"/>
              <a:sym typeface="Times New Roman"/>
            </a:endParaRPr>
          </a:p>
          <a:p>
            <a:pPr marL="0" lvl="0" indent="0" algn="just" rtl="0">
              <a:lnSpc>
                <a:spcPct val="107916"/>
              </a:lnSpc>
              <a:spcBef>
                <a:spcPts val="800"/>
              </a:spcBef>
              <a:spcAft>
                <a:spcPts val="0"/>
              </a:spcAft>
              <a:buClr>
                <a:schemeClr val="dk1"/>
              </a:buClr>
              <a:buSzPts val="1100"/>
              <a:buNone/>
            </a:pPr>
            <a:endParaRPr dirty="0">
              <a:latin typeface="Times New Roman"/>
              <a:ea typeface="Times New Roman"/>
              <a:cs typeface="Times New Roman"/>
              <a:sym typeface="Times New Roman"/>
            </a:endParaRPr>
          </a:p>
          <a:p>
            <a:pPr marL="0" lvl="0" indent="0" algn="just" rtl="0">
              <a:lnSpc>
                <a:spcPct val="107916"/>
              </a:lnSpc>
              <a:spcBef>
                <a:spcPts val="800"/>
              </a:spcBef>
              <a:spcAft>
                <a:spcPts val="0"/>
              </a:spcAft>
              <a:buClr>
                <a:schemeClr val="dk1"/>
              </a:buClr>
              <a:buSzPts val="1100"/>
              <a:buNone/>
            </a:pPr>
            <a:endParaRPr dirty="0">
              <a:latin typeface="Times New Roman"/>
              <a:ea typeface="Times New Roman"/>
              <a:cs typeface="Times New Roman"/>
              <a:sym typeface="Times New Roman"/>
            </a:endParaRPr>
          </a:p>
          <a:p>
            <a:pPr marL="0" lvl="0" indent="0" algn="just" rtl="0">
              <a:lnSpc>
                <a:spcPct val="107916"/>
              </a:lnSpc>
              <a:spcBef>
                <a:spcPts val="800"/>
              </a:spcBef>
              <a:spcAft>
                <a:spcPts val="800"/>
              </a:spcAft>
              <a:buClr>
                <a:schemeClr val="dk1"/>
              </a:buClr>
              <a:buSzPts val="1100"/>
              <a:buFont typeface="Arial"/>
              <a:buNone/>
            </a:pPr>
            <a:endParaRPr dirty="0">
              <a:latin typeface="Times New Roman"/>
              <a:ea typeface="Times New Roman"/>
              <a:cs typeface="Times New Roman"/>
              <a:sym typeface="Times New Roman"/>
            </a:endParaRPr>
          </a:p>
        </p:txBody>
      </p:sp>
      <p:sp>
        <p:nvSpPr>
          <p:cNvPr id="3" name="Espace réservé du pied de page 2">
            <a:extLst>
              <a:ext uri="{FF2B5EF4-FFF2-40B4-BE49-F238E27FC236}">
                <a16:creationId xmlns:a16="http://schemas.microsoft.com/office/drawing/2014/main" id="{3BCA6C73-69CA-E2EC-3F4C-A1D0C3090699}"/>
              </a:ext>
            </a:extLst>
          </p:cNvPr>
          <p:cNvSpPr>
            <a:spLocks noGrp="1"/>
          </p:cNvSpPr>
          <p:nvPr>
            <p:ph type="ftr" idx="11"/>
          </p:nvPr>
        </p:nvSpPr>
        <p:spPr/>
        <p:txBody>
          <a:bodyPr/>
          <a:lstStyle/>
          <a:p>
            <a:r>
              <a:rPr lang="fr-FR"/>
              <a:t>PEV DHIS2 Mali</a:t>
            </a:r>
          </a:p>
        </p:txBody>
      </p:sp>
      <p:pic>
        <p:nvPicPr>
          <p:cNvPr id="7" name="Google Shape;86;p1">
            <a:extLst>
              <a:ext uri="{FF2B5EF4-FFF2-40B4-BE49-F238E27FC236}">
                <a16:creationId xmlns:a16="http://schemas.microsoft.com/office/drawing/2014/main" id="{67631C30-941B-D3DA-FE9F-1989D37292BB}"/>
              </a:ext>
            </a:extLst>
          </p:cNvPr>
          <p:cNvPicPr preferRelativeResize="0"/>
          <p:nvPr/>
        </p:nvPicPr>
        <p:blipFill>
          <a:blip r:embed="rId3">
            <a:alphaModFix/>
          </a:blip>
          <a:stretch>
            <a:fillRect/>
          </a:stretch>
        </p:blipFill>
        <p:spPr>
          <a:xfrm>
            <a:off x="0" y="0"/>
            <a:ext cx="914400" cy="806824"/>
          </a:xfrm>
          <a:prstGeom prst="rect">
            <a:avLst/>
          </a:prstGeom>
          <a:noFill/>
          <a:ln>
            <a:noFill/>
          </a:ln>
        </p:spPr>
      </p:pic>
      <p:pic>
        <p:nvPicPr>
          <p:cNvPr id="8" name="Google Shape;87;p1">
            <a:extLst>
              <a:ext uri="{FF2B5EF4-FFF2-40B4-BE49-F238E27FC236}">
                <a16:creationId xmlns:a16="http://schemas.microsoft.com/office/drawing/2014/main" id="{CAA13E62-9C74-9971-46A0-9C891FF7E493}"/>
              </a:ext>
            </a:extLst>
          </p:cNvPr>
          <p:cNvPicPr preferRelativeResize="0"/>
          <p:nvPr/>
        </p:nvPicPr>
        <p:blipFill>
          <a:blip r:embed="rId4">
            <a:alphaModFix/>
          </a:blip>
          <a:stretch>
            <a:fillRect/>
          </a:stretch>
        </p:blipFill>
        <p:spPr>
          <a:xfrm>
            <a:off x="8155942" y="0"/>
            <a:ext cx="986937" cy="654325"/>
          </a:xfrm>
          <a:prstGeom prst="rect">
            <a:avLst/>
          </a:prstGeom>
          <a:noFill/>
          <a:ln>
            <a:noFill/>
          </a:ln>
        </p:spPr>
      </p:pic>
      <p:sp>
        <p:nvSpPr>
          <p:cNvPr id="5" name="Espace réservé de la date 4">
            <a:extLst>
              <a:ext uri="{FF2B5EF4-FFF2-40B4-BE49-F238E27FC236}">
                <a16:creationId xmlns:a16="http://schemas.microsoft.com/office/drawing/2014/main" id="{3B398008-CF87-B355-9238-DAA77FCB6C7A}"/>
              </a:ext>
            </a:extLst>
          </p:cNvPr>
          <p:cNvSpPr>
            <a:spLocks noGrp="1"/>
          </p:cNvSpPr>
          <p:nvPr>
            <p:ph type="dt" idx="10"/>
          </p:nvPr>
        </p:nvSpPr>
        <p:spPr/>
        <p:txBody>
          <a:bodyPr/>
          <a:lstStyle/>
          <a:p>
            <a:fld id="{0F9A9032-7A1D-4849-B9BC-A7833FFB6945}" type="datetime1">
              <a:rPr lang="fr-FR" smtClean="0"/>
              <a:t>08/06/2022</a:t>
            </a:fld>
            <a:endParaRPr lang="fr-FR"/>
          </a:p>
        </p:txBody>
      </p:sp>
      <p:sp>
        <p:nvSpPr>
          <p:cNvPr id="6" name="Espace réservé du numéro de diapositive 5">
            <a:extLst>
              <a:ext uri="{FF2B5EF4-FFF2-40B4-BE49-F238E27FC236}">
                <a16:creationId xmlns:a16="http://schemas.microsoft.com/office/drawing/2014/main" id="{9B4B6558-B188-79B8-AAC0-602D410A345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3</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4"/>
          <p:cNvSpPr txBox="1">
            <a:spLocks noGrp="1"/>
          </p:cNvSpPr>
          <p:nvPr>
            <p:ph type="title"/>
          </p:nvPr>
        </p:nvSpPr>
        <p:spPr>
          <a:xfrm>
            <a:off x="2321859" y="26895"/>
            <a:ext cx="3864909" cy="544449"/>
          </a:xfrm>
          <a:prstGeom prst="rect">
            <a:avLst/>
          </a:prstGeom>
          <a:noFill/>
          <a:ln>
            <a:noFill/>
          </a:ln>
        </p:spPr>
        <p:txBody>
          <a:bodyPr spcFirstLastPara="1" wrap="square" lIns="91425" tIns="45700" rIns="91425" bIns="45700" anchor="ctr" anchorCtr="0">
            <a:normAutofit/>
          </a:bodyPr>
          <a:lstStyle/>
          <a:p>
            <a:pPr>
              <a:buSzPct val="100000"/>
              <a:buFont typeface="Times New Roman"/>
            </a:pPr>
            <a:r>
              <a:rPr lang="fr-FR" sz="3200" b="1" dirty="0">
                <a:solidFill>
                  <a:schemeClr val="accent2">
                    <a:lumMod val="75000"/>
                  </a:schemeClr>
                </a:solidFill>
                <a:latin typeface="Trebuchet MS" panose="020B0603020202020204" pitchFamily="34" charset="0"/>
                <a:cs typeface="Times New Roman"/>
                <a:sym typeface="Times New Roman"/>
              </a:rPr>
              <a:t> II - Objectifs</a:t>
            </a:r>
            <a:endParaRPr sz="3200" b="1" dirty="0">
              <a:solidFill>
                <a:schemeClr val="accent2">
                  <a:lumMod val="75000"/>
                </a:schemeClr>
              </a:solidFill>
              <a:latin typeface="Trebuchet MS" panose="020B0603020202020204" pitchFamily="34" charset="0"/>
              <a:cs typeface="Times New Roman"/>
              <a:sym typeface="Times New Roman"/>
            </a:endParaRPr>
          </a:p>
        </p:txBody>
      </p:sp>
      <p:sp>
        <p:nvSpPr>
          <p:cNvPr id="105" name="Google Shape;105;p4"/>
          <p:cNvSpPr txBox="1">
            <a:spLocks noGrp="1"/>
          </p:cNvSpPr>
          <p:nvPr>
            <p:ph type="body" idx="1"/>
          </p:nvPr>
        </p:nvSpPr>
        <p:spPr>
          <a:xfrm>
            <a:off x="-1121" y="806824"/>
            <a:ext cx="9144000" cy="5869829"/>
          </a:xfrm>
          <a:prstGeom prst="rect">
            <a:avLst/>
          </a:prstGeom>
          <a:noFill/>
          <a:ln>
            <a:noFill/>
          </a:ln>
        </p:spPr>
        <p:txBody>
          <a:bodyPr spcFirstLastPara="1" wrap="square" lIns="91425" tIns="45700" rIns="91425" bIns="45700" anchor="t" anchorCtr="0">
            <a:noAutofit/>
          </a:bodyPr>
          <a:lstStyle/>
          <a:p>
            <a:pPr marL="0" lvl="0" indent="0" algn="l" rtl="0">
              <a:lnSpc>
                <a:spcPct val="107916"/>
              </a:lnSpc>
              <a:spcBef>
                <a:spcPts val="0"/>
              </a:spcBef>
              <a:spcAft>
                <a:spcPts val="0"/>
              </a:spcAft>
              <a:buClr>
                <a:schemeClr val="dk1"/>
              </a:buClr>
              <a:buSzPts val="1100"/>
              <a:buFont typeface="Arial"/>
              <a:buNone/>
            </a:pPr>
            <a:r>
              <a:rPr lang="fr-FR" sz="2600" b="1" dirty="0">
                <a:latin typeface="Times New Roman"/>
                <a:ea typeface="Times New Roman"/>
                <a:cs typeface="Times New Roman"/>
                <a:sym typeface="Times New Roman"/>
              </a:rPr>
              <a:t>Objectif général</a:t>
            </a:r>
            <a:r>
              <a:rPr lang="fr-FR" sz="2600" dirty="0">
                <a:latin typeface="Times New Roman"/>
                <a:ea typeface="Times New Roman"/>
                <a:cs typeface="Times New Roman"/>
                <a:sym typeface="Times New Roman"/>
              </a:rPr>
              <a:t>  </a:t>
            </a:r>
            <a:endParaRPr sz="2600" dirty="0">
              <a:latin typeface="Times New Roman"/>
              <a:ea typeface="Times New Roman"/>
              <a:cs typeface="Times New Roman"/>
              <a:sym typeface="Times New Roman"/>
            </a:endParaRPr>
          </a:p>
          <a:p>
            <a:pPr marL="0" lvl="0" indent="0" algn="just" rtl="0">
              <a:lnSpc>
                <a:spcPct val="107916"/>
              </a:lnSpc>
              <a:spcBef>
                <a:spcPts val="800"/>
              </a:spcBef>
              <a:spcAft>
                <a:spcPts val="0"/>
              </a:spcAft>
              <a:buClr>
                <a:schemeClr val="dk1"/>
              </a:buClr>
              <a:buSzPts val="1100"/>
              <a:buNone/>
            </a:pPr>
            <a:r>
              <a:rPr lang="fr-FR" sz="2600" dirty="0">
                <a:latin typeface="Times New Roman"/>
                <a:ea typeface="Times New Roman"/>
                <a:cs typeface="Times New Roman"/>
                <a:sym typeface="Times New Roman"/>
              </a:rPr>
              <a:t>Exposer l’organisation de la gestion des données de routine du PEV dans le DHIS2 afin de donner des pistes de renforcement du processus</a:t>
            </a:r>
            <a:endParaRPr sz="2600" dirty="0">
              <a:latin typeface="Times New Roman"/>
              <a:ea typeface="Times New Roman"/>
              <a:cs typeface="Times New Roman"/>
              <a:sym typeface="Times New Roman"/>
            </a:endParaRPr>
          </a:p>
          <a:p>
            <a:pPr marL="0" lvl="0" indent="0" algn="just" rtl="0">
              <a:lnSpc>
                <a:spcPct val="107916"/>
              </a:lnSpc>
              <a:spcBef>
                <a:spcPts val="800"/>
              </a:spcBef>
              <a:spcAft>
                <a:spcPts val="0"/>
              </a:spcAft>
              <a:buClr>
                <a:schemeClr val="dk1"/>
              </a:buClr>
              <a:buSzPts val="1100"/>
              <a:buNone/>
            </a:pPr>
            <a:r>
              <a:rPr lang="fr-FR" sz="2600" b="1" dirty="0">
                <a:latin typeface="Times New Roman"/>
                <a:ea typeface="Times New Roman"/>
                <a:cs typeface="Times New Roman"/>
                <a:sym typeface="Times New Roman"/>
              </a:rPr>
              <a:t>Objectifs spécifiques</a:t>
            </a:r>
            <a:r>
              <a:rPr lang="fr-FR" sz="2600" dirty="0">
                <a:latin typeface="Times New Roman"/>
                <a:ea typeface="Times New Roman"/>
                <a:cs typeface="Times New Roman"/>
                <a:sym typeface="Times New Roman"/>
              </a:rPr>
              <a:t> </a:t>
            </a:r>
            <a:endParaRPr sz="2600" dirty="0">
              <a:latin typeface="Times New Roman"/>
              <a:ea typeface="Times New Roman"/>
              <a:cs typeface="Times New Roman"/>
              <a:sym typeface="Times New Roman"/>
            </a:endParaRPr>
          </a:p>
          <a:p>
            <a:pPr marL="457200" lvl="0" indent="-393700" algn="just" rtl="0">
              <a:lnSpc>
                <a:spcPct val="107916"/>
              </a:lnSpc>
              <a:spcBef>
                <a:spcPts val="800"/>
              </a:spcBef>
              <a:spcAft>
                <a:spcPts val="0"/>
              </a:spcAft>
              <a:buSzPts val="2600"/>
              <a:buFont typeface="Times New Roman"/>
              <a:buChar char="−"/>
            </a:pPr>
            <a:r>
              <a:rPr lang="fr-FR" sz="2600" dirty="0">
                <a:latin typeface="Times New Roman"/>
                <a:ea typeface="Times New Roman"/>
                <a:cs typeface="Times New Roman"/>
                <a:sym typeface="Times New Roman"/>
              </a:rPr>
              <a:t>Expliquer l’organisation de la collecte des données du PEV dans la routine ;</a:t>
            </a:r>
            <a:endParaRPr sz="2600" dirty="0">
              <a:latin typeface="Times New Roman"/>
              <a:ea typeface="Times New Roman"/>
              <a:cs typeface="Times New Roman"/>
              <a:sym typeface="Times New Roman"/>
            </a:endParaRPr>
          </a:p>
          <a:p>
            <a:pPr marL="457200" lvl="0" indent="-393700" algn="just" rtl="0">
              <a:lnSpc>
                <a:spcPct val="107916"/>
              </a:lnSpc>
              <a:spcBef>
                <a:spcPts val="0"/>
              </a:spcBef>
              <a:spcAft>
                <a:spcPts val="0"/>
              </a:spcAft>
              <a:buSzPts val="2600"/>
              <a:buFont typeface="Times New Roman"/>
              <a:buChar char="−"/>
            </a:pPr>
            <a:r>
              <a:rPr lang="fr-FR" sz="2600" dirty="0">
                <a:latin typeface="Times New Roman"/>
                <a:ea typeface="Times New Roman"/>
                <a:cs typeface="Times New Roman"/>
                <a:sym typeface="Times New Roman"/>
              </a:rPr>
              <a:t>Expliquer le processus d’analyse des données du PEV de routine ;</a:t>
            </a:r>
            <a:endParaRPr sz="2600" dirty="0">
              <a:latin typeface="Times New Roman"/>
              <a:ea typeface="Times New Roman"/>
              <a:cs typeface="Times New Roman"/>
              <a:sym typeface="Times New Roman"/>
            </a:endParaRPr>
          </a:p>
          <a:p>
            <a:pPr marL="457200" lvl="0" indent="-393700" algn="just" rtl="0">
              <a:lnSpc>
                <a:spcPct val="107916"/>
              </a:lnSpc>
              <a:spcBef>
                <a:spcPts val="0"/>
              </a:spcBef>
              <a:spcAft>
                <a:spcPts val="0"/>
              </a:spcAft>
              <a:buSzPts val="2600"/>
              <a:buFont typeface="Times New Roman"/>
              <a:buChar char="−"/>
            </a:pPr>
            <a:r>
              <a:rPr lang="fr-FR" sz="2600" dirty="0">
                <a:latin typeface="Times New Roman"/>
                <a:ea typeface="Times New Roman"/>
                <a:cs typeface="Times New Roman"/>
                <a:sym typeface="Times New Roman"/>
              </a:rPr>
              <a:t>Identifier quelques défis à relever ;</a:t>
            </a:r>
            <a:endParaRPr sz="2600" dirty="0">
              <a:latin typeface="Times New Roman"/>
              <a:ea typeface="Times New Roman"/>
              <a:cs typeface="Times New Roman"/>
              <a:sym typeface="Times New Roman"/>
            </a:endParaRPr>
          </a:p>
          <a:p>
            <a:pPr marL="457200" lvl="0" indent="-393700" algn="just" rtl="0">
              <a:lnSpc>
                <a:spcPct val="107916"/>
              </a:lnSpc>
              <a:spcBef>
                <a:spcPts val="0"/>
              </a:spcBef>
              <a:spcAft>
                <a:spcPts val="800"/>
              </a:spcAft>
              <a:buSzPts val="2600"/>
              <a:buFont typeface="Times New Roman"/>
              <a:buChar char="−"/>
            </a:pPr>
            <a:r>
              <a:rPr lang="fr-FR" sz="2600" dirty="0">
                <a:latin typeface="Times New Roman"/>
                <a:ea typeface="Times New Roman"/>
                <a:cs typeface="Times New Roman"/>
                <a:sym typeface="Times New Roman"/>
              </a:rPr>
              <a:t>Donner des perspectives à l’amélioration de la gestion des données PEV de routine à travers le DHIS2.</a:t>
            </a:r>
            <a:endParaRPr sz="2600" dirty="0">
              <a:latin typeface="Times New Roman"/>
              <a:ea typeface="Times New Roman"/>
              <a:cs typeface="Times New Roman"/>
              <a:sym typeface="Times New Roman"/>
            </a:endParaRPr>
          </a:p>
        </p:txBody>
      </p:sp>
      <p:sp>
        <p:nvSpPr>
          <p:cNvPr id="3" name="Espace réservé du pied de page 2">
            <a:extLst>
              <a:ext uri="{FF2B5EF4-FFF2-40B4-BE49-F238E27FC236}">
                <a16:creationId xmlns:a16="http://schemas.microsoft.com/office/drawing/2014/main" id="{9255EE6D-5229-2549-F431-2958C689D340}"/>
              </a:ext>
            </a:extLst>
          </p:cNvPr>
          <p:cNvSpPr>
            <a:spLocks noGrp="1"/>
          </p:cNvSpPr>
          <p:nvPr>
            <p:ph type="ftr" idx="11"/>
          </p:nvPr>
        </p:nvSpPr>
        <p:spPr/>
        <p:txBody>
          <a:bodyPr/>
          <a:lstStyle/>
          <a:p>
            <a:r>
              <a:rPr lang="fr-FR"/>
              <a:t>PEV DHIS2 Mali</a:t>
            </a:r>
          </a:p>
        </p:txBody>
      </p:sp>
      <p:pic>
        <p:nvPicPr>
          <p:cNvPr id="7" name="Google Shape;86;p1">
            <a:extLst>
              <a:ext uri="{FF2B5EF4-FFF2-40B4-BE49-F238E27FC236}">
                <a16:creationId xmlns:a16="http://schemas.microsoft.com/office/drawing/2014/main" id="{D2DF3599-7C31-0946-DF76-2F22D27993F4}"/>
              </a:ext>
            </a:extLst>
          </p:cNvPr>
          <p:cNvPicPr preferRelativeResize="0"/>
          <p:nvPr/>
        </p:nvPicPr>
        <p:blipFill>
          <a:blip r:embed="rId3">
            <a:alphaModFix/>
          </a:blip>
          <a:stretch>
            <a:fillRect/>
          </a:stretch>
        </p:blipFill>
        <p:spPr>
          <a:xfrm>
            <a:off x="0" y="0"/>
            <a:ext cx="914400" cy="806824"/>
          </a:xfrm>
          <a:prstGeom prst="rect">
            <a:avLst/>
          </a:prstGeom>
          <a:noFill/>
          <a:ln>
            <a:noFill/>
          </a:ln>
        </p:spPr>
      </p:pic>
      <p:pic>
        <p:nvPicPr>
          <p:cNvPr id="8" name="Google Shape;87;p1">
            <a:extLst>
              <a:ext uri="{FF2B5EF4-FFF2-40B4-BE49-F238E27FC236}">
                <a16:creationId xmlns:a16="http://schemas.microsoft.com/office/drawing/2014/main" id="{DA0CF7CB-5F8A-FF77-B37C-9B99B306CE1D}"/>
              </a:ext>
            </a:extLst>
          </p:cNvPr>
          <p:cNvPicPr preferRelativeResize="0"/>
          <p:nvPr/>
        </p:nvPicPr>
        <p:blipFill>
          <a:blip r:embed="rId4">
            <a:alphaModFix/>
          </a:blip>
          <a:stretch>
            <a:fillRect/>
          </a:stretch>
        </p:blipFill>
        <p:spPr>
          <a:xfrm>
            <a:off x="8155942" y="0"/>
            <a:ext cx="986937" cy="654325"/>
          </a:xfrm>
          <a:prstGeom prst="rect">
            <a:avLst/>
          </a:prstGeom>
          <a:noFill/>
          <a:ln>
            <a:noFill/>
          </a:ln>
        </p:spPr>
      </p:pic>
      <p:sp>
        <p:nvSpPr>
          <p:cNvPr id="5" name="Espace réservé de la date 4">
            <a:extLst>
              <a:ext uri="{FF2B5EF4-FFF2-40B4-BE49-F238E27FC236}">
                <a16:creationId xmlns:a16="http://schemas.microsoft.com/office/drawing/2014/main" id="{CDA8F8F5-A33C-B1A5-1BD3-9E2212699A52}"/>
              </a:ext>
            </a:extLst>
          </p:cNvPr>
          <p:cNvSpPr>
            <a:spLocks noGrp="1"/>
          </p:cNvSpPr>
          <p:nvPr>
            <p:ph type="dt" idx="10"/>
          </p:nvPr>
        </p:nvSpPr>
        <p:spPr/>
        <p:txBody>
          <a:bodyPr/>
          <a:lstStyle/>
          <a:p>
            <a:fld id="{A59ABC1E-0021-419A-AB44-3FB0CCFAC473}" type="datetime1">
              <a:rPr lang="fr-FR" smtClean="0"/>
              <a:t>08/06/2022</a:t>
            </a:fld>
            <a:endParaRPr lang="fr-FR"/>
          </a:p>
        </p:txBody>
      </p:sp>
      <p:sp>
        <p:nvSpPr>
          <p:cNvPr id="6" name="Espace réservé du numéro de diapositive 5">
            <a:extLst>
              <a:ext uri="{FF2B5EF4-FFF2-40B4-BE49-F238E27FC236}">
                <a16:creationId xmlns:a16="http://schemas.microsoft.com/office/drawing/2014/main" id="{DD7EE4D4-E8E4-8971-0B15-E6CD173F0E4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5"/>
          <p:cNvSpPr txBox="1">
            <a:spLocks noGrp="1"/>
          </p:cNvSpPr>
          <p:nvPr>
            <p:ph type="title"/>
          </p:nvPr>
        </p:nvSpPr>
        <p:spPr>
          <a:xfrm>
            <a:off x="2420471" y="78600"/>
            <a:ext cx="5011270" cy="654325"/>
          </a:xfrm>
          <a:prstGeom prst="rect">
            <a:avLst/>
          </a:prstGeom>
          <a:noFill/>
          <a:ln>
            <a:noFill/>
          </a:ln>
        </p:spPr>
        <p:txBody>
          <a:bodyPr spcFirstLastPara="1" wrap="square" lIns="91425" tIns="45700" rIns="91425" bIns="45700" anchor="ctr" anchorCtr="0">
            <a:normAutofit fontScale="90000"/>
          </a:bodyPr>
          <a:lstStyle/>
          <a:p>
            <a:pPr>
              <a:buSzPct val="100000"/>
              <a:buFont typeface="Times New Roman"/>
            </a:pPr>
            <a:r>
              <a:rPr lang="fr-FR" sz="3200" dirty="0">
                <a:solidFill>
                  <a:schemeClr val="accent2">
                    <a:lumMod val="75000"/>
                  </a:schemeClr>
                </a:solidFill>
                <a:latin typeface="Trebuchet MS" panose="020B0603020202020204" pitchFamily="34" charset="0"/>
                <a:cs typeface="Times New Roman"/>
                <a:sym typeface="Times New Roman"/>
              </a:rPr>
              <a:t> III - Méthodologie</a:t>
            </a:r>
            <a:br>
              <a:rPr lang="fr-FR" sz="3200" dirty="0">
                <a:solidFill>
                  <a:schemeClr val="accent2">
                    <a:lumMod val="75000"/>
                  </a:schemeClr>
                </a:solidFill>
                <a:latin typeface="Trebuchet MS" panose="020B0603020202020204" pitchFamily="34" charset="0"/>
                <a:cs typeface="Times New Roman"/>
                <a:sym typeface="Times New Roman"/>
              </a:rPr>
            </a:br>
            <a:endParaRPr sz="3200" dirty="0">
              <a:solidFill>
                <a:schemeClr val="accent2">
                  <a:lumMod val="75000"/>
                </a:schemeClr>
              </a:solidFill>
              <a:latin typeface="Trebuchet MS" panose="020B0603020202020204" pitchFamily="34" charset="0"/>
              <a:cs typeface="Times New Roman"/>
              <a:sym typeface="Times New Roman"/>
            </a:endParaRPr>
          </a:p>
        </p:txBody>
      </p:sp>
      <p:sp>
        <p:nvSpPr>
          <p:cNvPr id="111" name="Google Shape;111;p5"/>
          <p:cNvSpPr txBox="1">
            <a:spLocks noGrp="1"/>
          </p:cNvSpPr>
          <p:nvPr>
            <p:ph type="body" idx="1"/>
          </p:nvPr>
        </p:nvSpPr>
        <p:spPr>
          <a:xfrm>
            <a:off x="-1" y="775825"/>
            <a:ext cx="9142879" cy="4576104"/>
          </a:xfrm>
          <a:prstGeom prst="rect">
            <a:avLst/>
          </a:prstGeom>
          <a:noFill/>
          <a:ln>
            <a:noFill/>
          </a:ln>
        </p:spPr>
        <p:txBody>
          <a:bodyPr spcFirstLastPara="1" wrap="square" lIns="91425" tIns="45700" rIns="91425" bIns="45700" anchor="t" anchorCtr="0">
            <a:noAutofit/>
          </a:bodyPr>
          <a:lstStyle/>
          <a:p>
            <a:pPr marL="0" lvl="0" indent="0" algn="just" rtl="0">
              <a:lnSpc>
                <a:spcPct val="107916"/>
              </a:lnSpc>
              <a:spcBef>
                <a:spcPts val="0"/>
              </a:spcBef>
              <a:spcAft>
                <a:spcPts val="0"/>
              </a:spcAft>
              <a:buClr>
                <a:schemeClr val="dk1"/>
              </a:buClr>
              <a:buSzPts val="1100"/>
              <a:buNone/>
            </a:pPr>
            <a:r>
              <a:rPr lang="fr-FR" sz="2600" b="1" dirty="0" smtClean="0">
                <a:latin typeface="Times New Roman"/>
                <a:ea typeface="Times New Roman"/>
                <a:cs typeface="Times New Roman"/>
                <a:sym typeface="Times New Roman"/>
              </a:rPr>
              <a:t>Revue </a:t>
            </a:r>
            <a:r>
              <a:rPr lang="fr-FR" sz="2600" b="1" dirty="0">
                <a:latin typeface="Times New Roman"/>
                <a:ea typeface="Times New Roman"/>
                <a:cs typeface="Times New Roman"/>
                <a:sym typeface="Times New Roman"/>
              </a:rPr>
              <a:t>documentaire basé sur </a:t>
            </a:r>
            <a:endParaRPr sz="2600" b="1" dirty="0">
              <a:latin typeface="Times New Roman"/>
              <a:ea typeface="Times New Roman"/>
              <a:cs typeface="Times New Roman"/>
              <a:sym typeface="Times New Roman"/>
            </a:endParaRPr>
          </a:p>
          <a:p>
            <a:pPr marL="457200" lvl="0" indent="-393700" algn="just" rtl="0">
              <a:lnSpc>
                <a:spcPct val="107916"/>
              </a:lnSpc>
              <a:spcBef>
                <a:spcPts val="800"/>
              </a:spcBef>
              <a:spcAft>
                <a:spcPts val="0"/>
              </a:spcAft>
              <a:buSzPts val="2600"/>
              <a:buFont typeface="Times New Roman"/>
              <a:buChar char="-"/>
            </a:pPr>
            <a:r>
              <a:rPr lang="fr-FR" sz="2600" dirty="0">
                <a:latin typeface="Times New Roman"/>
                <a:ea typeface="Times New Roman"/>
                <a:cs typeface="Times New Roman"/>
                <a:sym typeface="Times New Roman"/>
              </a:rPr>
              <a:t>Rapports de mission d'implémentation des packages immunisation;</a:t>
            </a:r>
            <a:endParaRPr sz="2600" dirty="0">
              <a:latin typeface="Times New Roman"/>
              <a:ea typeface="Times New Roman"/>
              <a:cs typeface="Times New Roman"/>
              <a:sym typeface="Times New Roman"/>
            </a:endParaRPr>
          </a:p>
          <a:p>
            <a:pPr marL="457200" lvl="0" indent="-393700" algn="just" rtl="0">
              <a:lnSpc>
                <a:spcPct val="107916"/>
              </a:lnSpc>
              <a:spcBef>
                <a:spcPts val="0"/>
              </a:spcBef>
              <a:spcAft>
                <a:spcPts val="0"/>
              </a:spcAft>
              <a:buSzPts val="2600"/>
              <a:buFont typeface="Times New Roman"/>
              <a:buChar char="-"/>
            </a:pPr>
            <a:r>
              <a:rPr lang="fr-FR" sz="2600" dirty="0">
                <a:latin typeface="Times New Roman"/>
                <a:ea typeface="Times New Roman"/>
                <a:cs typeface="Times New Roman"/>
                <a:sym typeface="Times New Roman"/>
              </a:rPr>
              <a:t>Rapports d’implémentation de l’application “Immunisation analysis” et WHO DQ Tools;</a:t>
            </a:r>
            <a:endParaRPr sz="2600" dirty="0">
              <a:latin typeface="Times New Roman"/>
              <a:ea typeface="Times New Roman"/>
              <a:cs typeface="Times New Roman"/>
              <a:sym typeface="Times New Roman"/>
            </a:endParaRPr>
          </a:p>
          <a:p>
            <a:pPr marL="457200" lvl="0" indent="-393700" algn="just" rtl="0">
              <a:lnSpc>
                <a:spcPct val="107916"/>
              </a:lnSpc>
              <a:spcBef>
                <a:spcPts val="0"/>
              </a:spcBef>
              <a:spcAft>
                <a:spcPts val="0"/>
              </a:spcAft>
              <a:buSzPts val="2600"/>
              <a:buFont typeface="Times New Roman"/>
              <a:buChar char="-"/>
            </a:pPr>
            <a:r>
              <a:rPr lang="fr-FR" sz="2600" dirty="0">
                <a:latin typeface="Times New Roman"/>
                <a:ea typeface="Times New Roman"/>
                <a:cs typeface="Times New Roman"/>
                <a:sym typeface="Times New Roman"/>
              </a:rPr>
              <a:t>Résultats d’analyses des données PEV de la base nationale DHIS2, des publications d’articles sur le web, le plan SNISS 2020-2024; </a:t>
            </a:r>
            <a:endParaRPr sz="2600" dirty="0">
              <a:latin typeface="Times New Roman"/>
              <a:ea typeface="Times New Roman"/>
              <a:cs typeface="Times New Roman"/>
              <a:sym typeface="Times New Roman"/>
            </a:endParaRPr>
          </a:p>
          <a:p>
            <a:pPr marL="457200" lvl="0" indent="-393700" algn="just" rtl="0">
              <a:lnSpc>
                <a:spcPct val="107916"/>
              </a:lnSpc>
              <a:spcBef>
                <a:spcPts val="0"/>
              </a:spcBef>
              <a:spcAft>
                <a:spcPts val="0"/>
              </a:spcAft>
              <a:buSzPts val="2600"/>
              <a:buFont typeface="Times New Roman"/>
              <a:buChar char="-"/>
            </a:pPr>
            <a:r>
              <a:rPr lang="fr-FR" sz="2600" dirty="0">
                <a:latin typeface="Times New Roman"/>
                <a:ea typeface="Times New Roman"/>
                <a:cs typeface="Times New Roman"/>
                <a:sym typeface="Times New Roman"/>
              </a:rPr>
              <a:t>Rapport de mission d’évaluation de la phase pilote du registre électronique </a:t>
            </a:r>
            <a:endParaRPr sz="2600" dirty="0">
              <a:latin typeface="Times New Roman"/>
              <a:ea typeface="Times New Roman"/>
              <a:cs typeface="Times New Roman"/>
              <a:sym typeface="Times New Roman"/>
            </a:endParaRPr>
          </a:p>
          <a:p>
            <a:pPr marL="457200" lvl="0" indent="-393700" algn="just" rtl="0">
              <a:lnSpc>
                <a:spcPct val="107916"/>
              </a:lnSpc>
              <a:spcBef>
                <a:spcPts val="0"/>
              </a:spcBef>
              <a:spcAft>
                <a:spcPts val="0"/>
              </a:spcAft>
              <a:buSzPts val="2600"/>
              <a:buFont typeface="Times New Roman"/>
              <a:buChar char="-"/>
            </a:pPr>
            <a:r>
              <a:rPr lang="fr-FR" sz="2600" dirty="0">
                <a:latin typeface="Times New Roman"/>
                <a:ea typeface="Times New Roman"/>
                <a:cs typeface="Times New Roman"/>
                <a:sym typeface="Times New Roman"/>
              </a:rPr>
              <a:t>Notre connaissance sur l’organisation du système d’information sanitaire du niveau opérationnel au niveau central.</a:t>
            </a:r>
            <a:endParaRPr sz="2600" dirty="0"/>
          </a:p>
        </p:txBody>
      </p:sp>
      <p:sp>
        <p:nvSpPr>
          <p:cNvPr id="3" name="Espace réservé du pied de page 2">
            <a:extLst>
              <a:ext uri="{FF2B5EF4-FFF2-40B4-BE49-F238E27FC236}">
                <a16:creationId xmlns:a16="http://schemas.microsoft.com/office/drawing/2014/main" id="{173F5DE0-4ABE-8946-BEC9-B93A7A237ED7}"/>
              </a:ext>
            </a:extLst>
          </p:cNvPr>
          <p:cNvSpPr>
            <a:spLocks noGrp="1"/>
          </p:cNvSpPr>
          <p:nvPr>
            <p:ph type="ftr" idx="11"/>
          </p:nvPr>
        </p:nvSpPr>
        <p:spPr/>
        <p:txBody>
          <a:bodyPr/>
          <a:lstStyle/>
          <a:p>
            <a:r>
              <a:rPr lang="fr-FR"/>
              <a:t>PEV DHIS2 Mali</a:t>
            </a:r>
          </a:p>
        </p:txBody>
      </p:sp>
      <p:pic>
        <p:nvPicPr>
          <p:cNvPr id="7" name="Google Shape;86;p1">
            <a:extLst>
              <a:ext uri="{FF2B5EF4-FFF2-40B4-BE49-F238E27FC236}">
                <a16:creationId xmlns:a16="http://schemas.microsoft.com/office/drawing/2014/main" id="{6145765B-071A-4EDE-2EF5-870DDC0A52C0}"/>
              </a:ext>
            </a:extLst>
          </p:cNvPr>
          <p:cNvPicPr preferRelativeResize="0"/>
          <p:nvPr/>
        </p:nvPicPr>
        <p:blipFill>
          <a:blip r:embed="rId3">
            <a:alphaModFix/>
          </a:blip>
          <a:stretch>
            <a:fillRect/>
          </a:stretch>
        </p:blipFill>
        <p:spPr>
          <a:xfrm>
            <a:off x="0" y="0"/>
            <a:ext cx="914400" cy="806824"/>
          </a:xfrm>
          <a:prstGeom prst="rect">
            <a:avLst/>
          </a:prstGeom>
          <a:noFill/>
          <a:ln>
            <a:noFill/>
          </a:ln>
        </p:spPr>
      </p:pic>
      <p:pic>
        <p:nvPicPr>
          <p:cNvPr id="8" name="Google Shape;87;p1">
            <a:extLst>
              <a:ext uri="{FF2B5EF4-FFF2-40B4-BE49-F238E27FC236}">
                <a16:creationId xmlns:a16="http://schemas.microsoft.com/office/drawing/2014/main" id="{5C6D3971-F2AC-F0DE-5EB5-063BF9BA9BB8}"/>
              </a:ext>
            </a:extLst>
          </p:cNvPr>
          <p:cNvPicPr preferRelativeResize="0"/>
          <p:nvPr/>
        </p:nvPicPr>
        <p:blipFill>
          <a:blip r:embed="rId4">
            <a:alphaModFix/>
          </a:blip>
          <a:stretch>
            <a:fillRect/>
          </a:stretch>
        </p:blipFill>
        <p:spPr>
          <a:xfrm>
            <a:off x="8155942" y="0"/>
            <a:ext cx="986937" cy="654325"/>
          </a:xfrm>
          <a:prstGeom prst="rect">
            <a:avLst/>
          </a:prstGeom>
          <a:noFill/>
          <a:ln>
            <a:noFill/>
          </a:ln>
        </p:spPr>
      </p:pic>
      <p:sp>
        <p:nvSpPr>
          <p:cNvPr id="5" name="Espace réservé de la date 4">
            <a:extLst>
              <a:ext uri="{FF2B5EF4-FFF2-40B4-BE49-F238E27FC236}">
                <a16:creationId xmlns:a16="http://schemas.microsoft.com/office/drawing/2014/main" id="{BF50E937-587C-C44A-13A7-6646D775ECB4}"/>
              </a:ext>
            </a:extLst>
          </p:cNvPr>
          <p:cNvSpPr>
            <a:spLocks noGrp="1"/>
          </p:cNvSpPr>
          <p:nvPr>
            <p:ph type="dt" idx="10"/>
          </p:nvPr>
        </p:nvSpPr>
        <p:spPr/>
        <p:txBody>
          <a:bodyPr/>
          <a:lstStyle/>
          <a:p>
            <a:fld id="{E9602AC6-ED20-4C4D-9C15-818FEF4FBB95}" type="datetime1">
              <a:rPr lang="fr-FR" smtClean="0"/>
              <a:t>08/06/2022</a:t>
            </a:fld>
            <a:endParaRPr lang="fr-FR"/>
          </a:p>
        </p:txBody>
      </p:sp>
      <p:sp>
        <p:nvSpPr>
          <p:cNvPr id="6" name="Espace réservé du numéro de diapositive 5">
            <a:extLst>
              <a:ext uri="{FF2B5EF4-FFF2-40B4-BE49-F238E27FC236}">
                <a16:creationId xmlns:a16="http://schemas.microsoft.com/office/drawing/2014/main" id="{B6520152-5EC9-30E6-F6F7-4144F7AFA27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6"/>
          <p:cNvSpPr txBox="1">
            <a:spLocks noGrp="1"/>
          </p:cNvSpPr>
          <p:nvPr>
            <p:ph type="title"/>
          </p:nvPr>
        </p:nvSpPr>
        <p:spPr>
          <a:xfrm>
            <a:off x="2563906" y="0"/>
            <a:ext cx="5951444" cy="878700"/>
          </a:xfrm>
          <a:prstGeom prst="rect">
            <a:avLst/>
          </a:prstGeom>
          <a:noFill/>
          <a:ln>
            <a:noFill/>
          </a:ln>
        </p:spPr>
        <p:txBody>
          <a:bodyPr spcFirstLastPara="1" wrap="square" lIns="91425" tIns="45700" rIns="91425" bIns="45700" anchor="ctr" anchorCtr="0">
            <a:normAutofit fontScale="90000"/>
          </a:bodyPr>
          <a:lstStyle/>
          <a:p>
            <a:pPr>
              <a:buSzPct val="100000"/>
              <a:buFont typeface="Times New Roman"/>
            </a:pPr>
            <a:r>
              <a:rPr lang="fr-FR" sz="3200" b="1" dirty="0">
                <a:solidFill>
                  <a:schemeClr val="accent2">
                    <a:lumMod val="75000"/>
                  </a:schemeClr>
                </a:solidFill>
                <a:latin typeface="Trebuchet MS" panose="020B0603020202020204" pitchFamily="34" charset="0"/>
                <a:cs typeface="Times New Roman"/>
                <a:sym typeface="Times New Roman"/>
              </a:rPr>
              <a:t> III - Résultats</a:t>
            </a:r>
            <a:br>
              <a:rPr lang="fr-FR" sz="3200" b="1" dirty="0">
                <a:solidFill>
                  <a:schemeClr val="accent2">
                    <a:lumMod val="75000"/>
                  </a:schemeClr>
                </a:solidFill>
                <a:latin typeface="Trebuchet MS" panose="020B0603020202020204" pitchFamily="34" charset="0"/>
                <a:cs typeface="Times New Roman"/>
                <a:sym typeface="Times New Roman"/>
              </a:rPr>
            </a:br>
            <a:endParaRPr sz="3200" b="1" dirty="0">
              <a:solidFill>
                <a:schemeClr val="accent2">
                  <a:lumMod val="75000"/>
                </a:schemeClr>
              </a:solidFill>
              <a:latin typeface="Trebuchet MS" panose="020B0603020202020204" pitchFamily="34" charset="0"/>
              <a:cs typeface="Times New Roman"/>
              <a:sym typeface="Times New Roman"/>
            </a:endParaRPr>
          </a:p>
        </p:txBody>
      </p:sp>
      <p:sp>
        <p:nvSpPr>
          <p:cNvPr id="117" name="Google Shape;117;p6"/>
          <p:cNvSpPr txBox="1">
            <a:spLocks noGrp="1"/>
          </p:cNvSpPr>
          <p:nvPr>
            <p:ph type="body" idx="1"/>
          </p:nvPr>
        </p:nvSpPr>
        <p:spPr>
          <a:xfrm>
            <a:off x="-1" y="878700"/>
            <a:ext cx="9142879" cy="5528400"/>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None/>
            </a:pPr>
            <a:r>
              <a:rPr lang="fr-FR" sz="2600" b="1" dirty="0">
                <a:latin typeface="Times New Roman"/>
                <a:ea typeface="Times New Roman"/>
                <a:cs typeface="Times New Roman"/>
                <a:sym typeface="Times New Roman"/>
              </a:rPr>
              <a:t>3.1 - Organisation de la collecte des données PEV de routine</a:t>
            </a:r>
            <a:endParaRPr sz="2600" b="1" dirty="0">
              <a:latin typeface="Times New Roman"/>
              <a:ea typeface="Times New Roman"/>
              <a:cs typeface="Times New Roman"/>
              <a:sym typeface="Times New Roman"/>
            </a:endParaRPr>
          </a:p>
          <a:p>
            <a:pPr marL="0" lvl="0" indent="0" algn="just" rtl="0">
              <a:lnSpc>
                <a:spcPct val="90000"/>
              </a:lnSpc>
              <a:spcBef>
                <a:spcPts val="0"/>
              </a:spcBef>
              <a:spcAft>
                <a:spcPts val="0"/>
              </a:spcAft>
              <a:buNone/>
            </a:pPr>
            <a:r>
              <a:rPr lang="fr-FR" sz="2600" b="1" dirty="0">
                <a:latin typeface="Times New Roman"/>
                <a:ea typeface="Times New Roman"/>
                <a:cs typeface="Times New Roman"/>
                <a:sym typeface="Times New Roman"/>
              </a:rPr>
              <a:t>Avant DHIS2</a:t>
            </a:r>
            <a:endParaRPr sz="2600" b="1" dirty="0">
              <a:latin typeface="Times New Roman"/>
              <a:ea typeface="Times New Roman"/>
              <a:cs typeface="Times New Roman"/>
              <a:sym typeface="Times New Roman"/>
            </a:endParaRPr>
          </a:p>
          <a:p>
            <a:pPr marL="0" lvl="0" indent="0" algn="just" rtl="0">
              <a:lnSpc>
                <a:spcPct val="90000"/>
              </a:lnSpc>
              <a:spcBef>
                <a:spcPts val="0"/>
              </a:spcBef>
              <a:spcAft>
                <a:spcPts val="0"/>
              </a:spcAft>
              <a:buNone/>
            </a:pPr>
            <a:r>
              <a:rPr lang="fr-FR" sz="2600" dirty="0">
                <a:latin typeface="Times New Roman"/>
                <a:ea typeface="Times New Roman"/>
                <a:cs typeface="Times New Roman"/>
                <a:sym typeface="Times New Roman"/>
              </a:rPr>
              <a:t>Outils de collecte: Registre de vaccination, fiche de pointage, rapport mensuel PEV,</a:t>
            </a:r>
            <a:r>
              <a:rPr lang="fr-FR" sz="2600" b="1" dirty="0">
                <a:latin typeface="Times New Roman"/>
                <a:ea typeface="Times New Roman"/>
                <a:cs typeface="Times New Roman"/>
                <a:sym typeface="Times New Roman"/>
              </a:rPr>
              <a:t> RTA </a:t>
            </a:r>
            <a:r>
              <a:rPr lang="fr-FR" sz="2600" dirty="0">
                <a:latin typeface="Times New Roman"/>
                <a:ea typeface="Times New Roman"/>
                <a:cs typeface="Times New Roman"/>
                <a:sym typeface="Times New Roman"/>
              </a:rPr>
              <a:t>SIS;</a:t>
            </a:r>
            <a:endParaRPr sz="2600" dirty="0">
              <a:latin typeface="Times New Roman"/>
              <a:ea typeface="Times New Roman"/>
              <a:cs typeface="Times New Roman"/>
              <a:sym typeface="Times New Roman"/>
            </a:endParaRPr>
          </a:p>
          <a:p>
            <a:pPr marL="0" lvl="0" indent="0" algn="just" rtl="0">
              <a:lnSpc>
                <a:spcPct val="90000"/>
              </a:lnSpc>
              <a:spcBef>
                <a:spcPts val="0"/>
              </a:spcBef>
              <a:spcAft>
                <a:spcPts val="0"/>
              </a:spcAft>
              <a:buNone/>
            </a:pPr>
            <a:r>
              <a:rPr lang="fr-FR" sz="2600" dirty="0">
                <a:latin typeface="Times New Roman"/>
                <a:ea typeface="Times New Roman"/>
                <a:cs typeface="Times New Roman"/>
                <a:sym typeface="Times New Roman"/>
              </a:rPr>
              <a:t>DESAM surtout utilisé au niveau district, région et national</a:t>
            </a:r>
            <a:endParaRPr sz="2600" dirty="0">
              <a:latin typeface="Times New Roman"/>
              <a:ea typeface="Times New Roman"/>
              <a:cs typeface="Times New Roman"/>
              <a:sym typeface="Times New Roman"/>
            </a:endParaRPr>
          </a:p>
          <a:p>
            <a:pPr marL="0" lvl="0" indent="0" algn="just" rtl="0">
              <a:lnSpc>
                <a:spcPct val="90000"/>
              </a:lnSpc>
              <a:spcBef>
                <a:spcPts val="0"/>
              </a:spcBef>
              <a:spcAft>
                <a:spcPts val="0"/>
              </a:spcAft>
              <a:buNone/>
            </a:pPr>
            <a:r>
              <a:rPr lang="fr-FR" sz="2600" dirty="0">
                <a:latin typeface="Times New Roman"/>
                <a:ea typeface="Times New Roman"/>
                <a:cs typeface="Times New Roman"/>
                <a:sym typeface="Times New Roman"/>
              </a:rPr>
              <a:t>DVD-MT niveau district, région et national</a:t>
            </a:r>
            <a:endParaRPr sz="2600" dirty="0">
              <a:latin typeface="Times New Roman"/>
              <a:ea typeface="Times New Roman"/>
              <a:cs typeface="Times New Roman"/>
              <a:sym typeface="Times New Roman"/>
            </a:endParaRPr>
          </a:p>
          <a:p>
            <a:pPr marL="0" lvl="0" indent="0" algn="just" rtl="0">
              <a:lnSpc>
                <a:spcPct val="90000"/>
              </a:lnSpc>
              <a:spcBef>
                <a:spcPts val="500"/>
              </a:spcBef>
              <a:spcAft>
                <a:spcPts val="0"/>
              </a:spcAft>
              <a:buNone/>
            </a:pPr>
            <a:r>
              <a:rPr lang="fr-FR" sz="2600" b="1" dirty="0">
                <a:latin typeface="Times New Roman"/>
                <a:ea typeface="Times New Roman"/>
                <a:cs typeface="Times New Roman"/>
                <a:sym typeface="Times New Roman"/>
              </a:rPr>
              <a:t>Après DHIS2</a:t>
            </a:r>
            <a:endParaRPr sz="2600" b="1" dirty="0">
              <a:latin typeface="Times New Roman"/>
              <a:ea typeface="Times New Roman"/>
              <a:cs typeface="Times New Roman"/>
              <a:sym typeface="Times New Roman"/>
            </a:endParaRPr>
          </a:p>
          <a:p>
            <a:pPr marL="0" lvl="0" indent="0" algn="just" rtl="0">
              <a:spcBef>
                <a:spcPts val="0"/>
              </a:spcBef>
              <a:spcAft>
                <a:spcPts val="0"/>
              </a:spcAft>
              <a:buNone/>
            </a:pPr>
            <a:r>
              <a:rPr lang="fr-FR" sz="2600" dirty="0">
                <a:latin typeface="Times New Roman"/>
                <a:ea typeface="Times New Roman"/>
                <a:cs typeface="Times New Roman"/>
                <a:sym typeface="Times New Roman"/>
              </a:rPr>
              <a:t>Outils de collecte: Registre de vaccination, fiche de pointage, rapport mensuel PEV, </a:t>
            </a:r>
            <a:r>
              <a:rPr lang="fr-FR" sz="2600" b="1" dirty="0">
                <a:latin typeface="Times New Roman"/>
                <a:ea typeface="Times New Roman"/>
                <a:cs typeface="Times New Roman"/>
                <a:sym typeface="Times New Roman"/>
              </a:rPr>
              <a:t>RMA</a:t>
            </a:r>
            <a:r>
              <a:rPr lang="fr-FR" sz="2600" dirty="0">
                <a:latin typeface="Times New Roman"/>
                <a:ea typeface="Times New Roman"/>
                <a:cs typeface="Times New Roman"/>
                <a:sym typeface="Times New Roman"/>
              </a:rPr>
              <a:t> SIS</a:t>
            </a:r>
            <a:endParaRPr sz="2600" dirty="0">
              <a:latin typeface="Times New Roman"/>
              <a:ea typeface="Times New Roman"/>
              <a:cs typeface="Times New Roman"/>
              <a:sym typeface="Times New Roman"/>
            </a:endParaRPr>
          </a:p>
          <a:p>
            <a:pPr marL="0" lvl="0" indent="0" algn="just" rtl="0">
              <a:spcBef>
                <a:spcPts val="0"/>
              </a:spcBef>
              <a:spcAft>
                <a:spcPts val="0"/>
              </a:spcAft>
              <a:buNone/>
            </a:pPr>
            <a:r>
              <a:rPr lang="fr-FR" sz="2600" dirty="0">
                <a:latin typeface="Times New Roman"/>
                <a:ea typeface="Times New Roman"/>
                <a:cs typeface="Times New Roman"/>
                <a:sym typeface="Times New Roman"/>
              </a:rPr>
              <a:t>Formulaire électronique de la vaccination dans le DHIS2</a:t>
            </a:r>
            <a:endParaRPr sz="2600" dirty="0">
              <a:latin typeface="Times New Roman"/>
              <a:ea typeface="Times New Roman"/>
              <a:cs typeface="Times New Roman"/>
              <a:sym typeface="Times New Roman"/>
            </a:endParaRPr>
          </a:p>
        </p:txBody>
      </p:sp>
      <p:sp>
        <p:nvSpPr>
          <p:cNvPr id="3" name="Espace réservé du pied de page 2">
            <a:extLst>
              <a:ext uri="{FF2B5EF4-FFF2-40B4-BE49-F238E27FC236}">
                <a16:creationId xmlns:a16="http://schemas.microsoft.com/office/drawing/2014/main" id="{82432F04-9B9F-349A-BF9A-61DC1264ADAA}"/>
              </a:ext>
            </a:extLst>
          </p:cNvPr>
          <p:cNvSpPr>
            <a:spLocks noGrp="1"/>
          </p:cNvSpPr>
          <p:nvPr>
            <p:ph type="ftr" idx="11"/>
          </p:nvPr>
        </p:nvSpPr>
        <p:spPr/>
        <p:txBody>
          <a:bodyPr/>
          <a:lstStyle/>
          <a:p>
            <a:r>
              <a:rPr lang="fr-FR"/>
              <a:t>PEV DHIS2 Mali</a:t>
            </a:r>
          </a:p>
        </p:txBody>
      </p:sp>
      <p:pic>
        <p:nvPicPr>
          <p:cNvPr id="7" name="Google Shape;86;p1">
            <a:extLst>
              <a:ext uri="{FF2B5EF4-FFF2-40B4-BE49-F238E27FC236}">
                <a16:creationId xmlns:a16="http://schemas.microsoft.com/office/drawing/2014/main" id="{446D65CE-74AD-506E-D537-DB4CF3FF3C2F}"/>
              </a:ext>
            </a:extLst>
          </p:cNvPr>
          <p:cNvPicPr preferRelativeResize="0"/>
          <p:nvPr/>
        </p:nvPicPr>
        <p:blipFill>
          <a:blip r:embed="rId3">
            <a:alphaModFix/>
          </a:blip>
          <a:stretch>
            <a:fillRect/>
          </a:stretch>
        </p:blipFill>
        <p:spPr>
          <a:xfrm>
            <a:off x="0" y="0"/>
            <a:ext cx="914400" cy="806824"/>
          </a:xfrm>
          <a:prstGeom prst="rect">
            <a:avLst/>
          </a:prstGeom>
          <a:noFill/>
          <a:ln>
            <a:noFill/>
          </a:ln>
        </p:spPr>
      </p:pic>
      <p:pic>
        <p:nvPicPr>
          <p:cNvPr id="8" name="Google Shape;87;p1">
            <a:extLst>
              <a:ext uri="{FF2B5EF4-FFF2-40B4-BE49-F238E27FC236}">
                <a16:creationId xmlns:a16="http://schemas.microsoft.com/office/drawing/2014/main" id="{786D8DAC-D1D6-CFC8-839C-0EF9F210A55E}"/>
              </a:ext>
            </a:extLst>
          </p:cNvPr>
          <p:cNvPicPr preferRelativeResize="0"/>
          <p:nvPr/>
        </p:nvPicPr>
        <p:blipFill>
          <a:blip r:embed="rId4">
            <a:alphaModFix/>
          </a:blip>
          <a:stretch>
            <a:fillRect/>
          </a:stretch>
        </p:blipFill>
        <p:spPr>
          <a:xfrm>
            <a:off x="8155942" y="0"/>
            <a:ext cx="986937" cy="654325"/>
          </a:xfrm>
          <a:prstGeom prst="rect">
            <a:avLst/>
          </a:prstGeom>
          <a:noFill/>
          <a:ln>
            <a:noFill/>
          </a:ln>
        </p:spPr>
      </p:pic>
      <p:sp>
        <p:nvSpPr>
          <p:cNvPr id="5" name="Espace réservé de la date 4">
            <a:extLst>
              <a:ext uri="{FF2B5EF4-FFF2-40B4-BE49-F238E27FC236}">
                <a16:creationId xmlns:a16="http://schemas.microsoft.com/office/drawing/2014/main" id="{6B71365F-8E4E-3E18-79E2-7F30D53DDD8E}"/>
              </a:ext>
            </a:extLst>
          </p:cNvPr>
          <p:cNvSpPr>
            <a:spLocks noGrp="1"/>
          </p:cNvSpPr>
          <p:nvPr>
            <p:ph type="dt" idx="10"/>
          </p:nvPr>
        </p:nvSpPr>
        <p:spPr/>
        <p:txBody>
          <a:bodyPr/>
          <a:lstStyle/>
          <a:p>
            <a:fld id="{C40BAC57-1CFA-4B70-AE13-7E26A7B7E9BA}" type="datetime1">
              <a:rPr lang="fr-FR" smtClean="0"/>
              <a:t>08/06/2022</a:t>
            </a:fld>
            <a:endParaRPr lang="fr-FR"/>
          </a:p>
        </p:txBody>
      </p:sp>
      <p:sp>
        <p:nvSpPr>
          <p:cNvPr id="6" name="Espace réservé du numéro de diapositive 5">
            <a:extLst>
              <a:ext uri="{FF2B5EF4-FFF2-40B4-BE49-F238E27FC236}">
                <a16:creationId xmlns:a16="http://schemas.microsoft.com/office/drawing/2014/main" id="{13FC1676-E167-6C7B-D234-F126AE65E3C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1209397efd3_0_1"/>
          <p:cNvSpPr txBox="1">
            <a:spLocks noGrp="1"/>
          </p:cNvSpPr>
          <p:nvPr>
            <p:ph type="title"/>
          </p:nvPr>
        </p:nvSpPr>
        <p:spPr>
          <a:xfrm>
            <a:off x="2196353" y="0"/>
            <a:ext cx="4634754" cy="974250"/>
          </a:xfrm>
          <a:prstGeom prst="rect">
            <a:avLst/>
          </a:prstGeom>
          <a:noFill/>
          <a:ln>
            <a:noFill/>
          </a:ln>
        </p:spPr>
        <p:txBody>
          <a:bodyPr spcFirstLastPara="1" wrap="square" lIns="91425" tIns="45700" rIns="91425" bIns="45700" anchor="ctr" anchorCtr="0">
            <a:normAutofit/>
          </a:bodyPr>
          <a:lstStyle/>
          <a:p>
            <a:pPr>
              <a:buSzPct val="100000"/>
              <a:buFont typeface="Times New Roman"/>
            </a:pPr>
            <a:r>
              <a:rPr lang="fr-FR" sz="3200" b="1" dirty="0">
                <a:solidFill>
                  <a:schemeClr val="accent2">
                    <a:lumMod val="75000"/>
                  </a:schemeClr>
                </a:solidFill>
                <a:latin typeface="Trebuchet MS" panose="020B0603020202020204" pitchFamily="34" charset="0"/>
                <a:cs typeface="Times New Roman"/>
                <a:sym typeface="Times New Roman"/>
              </a:rPr>
              <a:t> III - Résultats (suite)</a:t>
            </a:r>
            <a:br>
              <a:rPr lang="fr-FR" sz="3200" b="1" dirty="0">
                <a:solidFill>
                  <a:schemeClr val="accent2">
                    <a:lumMod val="75000"/>
                  </a:schemeClr>
                </a:solidFill>
                <a:latin typeface="Trebuchet MS" panose="020B0603020202020204" pitchFamily="34" charset="0"/>
                <a:cs typeface="Times New Roman"/>
                <a:sym typeface="Times New Roman"/>
              </a:rPr>
            </a:br>
            <a:endParaRPr sz="3200" b="1" dirty="0">
              <a:solidFill>
                <a:schemeClr val="accent2">
                  <a:lumMod val="75000"/>
                </a:schemeClr>
              </a:solidFill>
              <a:latin typeface="Trebuchet MS" panose="020B0603020202020204" pitchFamily="34" charset="0"/>
              <a:cs typeface="Times New Roman"/>
              <a:sym typeface="Times New Roman"/>
            </a:endParaRPr>
          </a:p>
        </p:txBody>
      </p:sp>
      <p:sp>
        <p:nvSpPr>
          <p:cNvPr id="123" name="Google Shape;123;g1209397efd3_0_1"/>
          <p:cNvSpPr txBox="1">
            <a:spLocks noGrp="1"/>
          </p:cNvSpPr>
          <p:nvPr>
            <p:ph type="body" idx="1"/>
          </p:nvPr>
        </p:nvSpPr>
        <p:spPr>
          <a:xfrm>
            <a:off x="-1" y="974250"/>
            <a:ext cx="9142879" cy="5202600"/>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500"/>
              </a:spcBef>
              <a:spcAft>
                <a:spcPts val="0"/>
              </a:spcAft>
              <a:buNone/>
            </a:pPr>
            <a:r>
              <a:rPr lang="fr-FR" sz="2600" b="1" dirty="0">
                <a:latin typeface="Times New Roman"/>
                <a:ea typeface="Times New Roman"/>
                <a:cs typeface="Times New Roman"/>
                <a:sym typeface="Times New Roman"/>
              </a:rPr>
              <a:t>3.2 Processus d’analyse des données</a:t>
            </a:r>
            <a:endParaRPr sz="2600" b="1" dirty="0"/>
          </a:p>
          <a:p>
            <a:pPr marL="228600" lvl="0" indent="-50800" algn="just" rtl="0">
              <a:lnSpc>
                <a:spcPct val="90000"/>
              </a:lnSpc>
              <a:spcBef>
                <a:spcPts val="1000"/>
              </a:spcBef>
              <a:spcAft>
                <a:spcPts val="0"/>
              </a:spcAft>
              <a:buClr>
                <a:schemeClr val="dk1"/>
              </a:buClr>
              <a:buSzPts val="2800"/>
              <a:buNone/>
            </a:pPr>
            <a:r>
              <a:rPr lang="fr-FR" sz="2600" dirty="0">
                <a:latin typeface="Times New Roman"/>
                <a:ea typeface="Times New Roman"/>
                <a:cs typeface="Times New Roman"/>
                <a:sym typeface="Times New Roman"/>
              </a:rPr>
              <a:t>Vérification de la cohérence des données au niveau CSCom avant saisie dans DHIS2 et envoie copie dure au district. </a:t>
            </a:r>
            <a:endParaRPr sz="2600" dirty="0">
              <a:latin typeface="Times New Roman"/>
              <a:ea typeface="Times New Roman"/>
              <a:cs typeface="Times New Roman"/>
              <a:sym typeface="Times New Roman"/>
            </a:endParaRPr>
          </a:p>
          <a:p>
            <a:pPr marL="228600" lvl="0" indent="-50800" algn="just" rtl="0">
              <a:lnSpc>
                <a:spcPct val="90000"/>
              </a:lnSpc>
              <a:spcBef>
                <a:spcPts val="1000"/>
              </a:spcBef>
              <a:spcAft>
                <a:spcPts val="0"/>
              </a:spcAft>
              <a:buClr>
                <a:schemeClr val="dk1"/>
              </a:buClr>
              <a:buSzPts val="2800"/>
              <a:buNone/>
            </a:pPr>
            <a:r>
              <a:rPr lang="fr-FR" sz="2600" dirty="0">
                <a:latin typeface="Times New Roman"/>
                <a:ea typeface="Times New Roman"/>
                <a:cs typeface="Times New Roman"/>
                <a:sym typeface="Times New Roman"/>
              </a:rPr>
              <a:t>Réunion mensuelle d’analyse des données au niveau district</a:t>
            </a:r>
            <a:endParaRPr sz="2600" dirty="0">
              <a:latin typeface="Times New Roman"/>
              <a:ea typeface="Times New Roman"/>
              <a:cs typeface="Times New Roman"/>
              <a:sym typeface="Times New Roman"/>
            </a:endParaRPr>
          </a:p>
          <a:p>
            <a:pPr marL="228600" lvl="0" indent="-50800" algn="just" rtl="0">
              <a:lnSpc>
                <a:spcPct val="90000"/>
              </a:lnSpc>
              <a:spcBef>
                <a:spcPts val="1000"/>
              </a:spcBef>
              <a:spcAft>
                <a:spcPts val="0"/>
              </a:spcAft>
              <a:buClr>
                <a:schemeClr val="dk1"/>
              </a:buClr>
              <a:buSzPts val="2800"/>
              <a:buNone/>
            </a:pPr>
            <a:r>
              <a:rPr lang="fr-FR" sz="2600" dirty="0">
                <a:latin typeface="Times New Roman"/>
                <a:ea typeface="Times New Roman"/>
                <a:cs typeface="Times New Roman"/>
                <a:sym typeface="Times New Roman"/>
              </a:rPr>
              <a:t>Production d’annuaire à partir des données saisies dans le DHIS2. </a:t>
            </a:r>
            <a:endParaRPr sz="2600" dirty="0">
              <a:latin typeface="Times New Roman"/>
              <a:ea typeface="Times New Roman"/>
              <a:cs typeface="Times New Roman"/>
              <a:sym typeface="Times New Roman"/>
            </a:endParaRPr>
          </a:p>
          <a:p>
            <a:pPr marL="228600" lvl="0" indent="-50800" algn="just" rtl="0">
              <a:lnSpc>
                <a:spcPct val="90000"/>
              </a:lnSpc>
              <a:spcBef>
                <a:spcPts val="1000"/>
              </a:spcBef>
              <a:spcAft>
                <a:spcPts val="0"/>
              </a:spcAft>
              <a:buClr>
                <a:schemeClr val="dk1"/>
              </a:buClr>
              <a:buSzPts val="2800"/>
              <a:buNone/>
            </a:pPr>
            <a:r>
              <a:rPr lang="fr-FR" sz="2600" b="1" dirty="0">
                <a:latin typeface="Times New Roman"/>
                <a:ea typeface="Times New Roman"/>
                <a:cs typeface="Times New Roman"/>
                <a:sym typeface="Times New Roman"/>
              </a:rPr>
              <a:t>3.3 Outils d’analyses utilisés</a:t>
            </a:r>
            <a:endParaRPr sz="2600" b="1" dirty="0">
              <a:latin typeface="Times New Roman"/>
              <a:ea typeface="Times New Roman"/>
              <a:cs typeface="Times New Roman"/>
              <a:sym typeface="Times New Roman"/>
            </a:endParaRPr>
          </a:p>
          <a:p>
            <a:pPr marL="228600" lvl="0" indent="-50800" algn="just" rtl="0">
              <a:lnSpc>
                <a:spcPct val="90000"/>
              </a:lnSpc>
              <a:spcBef>
                <a:spcPts val="1000"/>
              </a:spcBef>
              <a:spcAft>
                <a:spcPts val="0"/>
              </a:spcAft>
              <a:buClr>
                <a:schemeClr val="dk1"/>
              </a:buClr>
              <a:buSzPts val="2800"/>
              <a:buNone/>
            </a:pPr>
            <a:r>
              <a:rPr lang="fr-FR" sz="2600" dirty="0">
                <a:latin typeface="Times New Roman"/>
                <a:ea typeface="Times New Roman"/>
                <a:cs typeface="Times New Roman"/>
                <a:sym typeface="Times New Roman"/>
              </a:rPr>
              <a:t>Tableaux de bord</a:t>
            </a:r>
            <a:endParaRPr sz="2600" dirty="0">
              <a:latin typeface="Times New Roman"/>
              <a:ea typeface="Times New Roman"/>
              <a:cs typeface="Times New Roman"/>
              <a:sym typeface="Times New Roman"/>
            </a:endParaRPr>
          </a:p>
          <a:p>
            <a:pPr marL="228600" lvl="0" indent="-50800" algn="just" rtl="0">
              <a:lnSpc>
                <a:spcPct val="90000"/>
              </a:lnSpc>
              <a:spcBef>
                <a:spcPts val="1000"/>
              </a:spcBef>
              <a:spcAft>
                <a:spcPts val="0"/>
              </a:spcAft>
              <a:buClr>
                <a:schemeClr val="dk1"/>
              </a:buClr>
              <a:buSzPts val="2800"/>
              <a:buNone/>
            </a:pPr>
            <a:r>
              <a:rPr lang="fr-FR" sz="2600" dirty="0">
                <a:latin typeface="Times New Roman"/>
                <a:ea typeface="Times New Roman"/>
                <a:cs typeface="Times New Roman"/>
                <a:sym typeface="Times New Roman"/>
              </a:rPr>
              <a:t>App “</a:t>
            </a:r>
            <a:r>
              <a:rPr lang="fr-FR" sz="2600" dirty="0" err="1">
                <a:latin typeface="Times New Roman"/>
                <a:ea typeface="Times New Roman"/>
                <a:cs typeface="Times New Roman"/>
                <a:sym typeface="Times New Roman"/>
              </a:rPr>
              <a:t>Immunization</a:t>
            </a:r>
            <a:r>
              <a:rPr lang="fr-FR" sz="2600" dirty="0">
                <a:latin typeface="Times New Roman"/>
                <a:ea typeface="Times New Roman"/>
                <a:cs typeface="Times New Roman"/>
                <a:sym typeface="Times New Roman"/>
              </a:rPr>
              <a:t> Analysis”</a:t>
            </a:r>
            <a:endParaRPr sz="2600" dirty="0">
              <a:latin typeface="Times New Roman"/>
              <a:ea typeface="Times New Roman"/>
              <a:cs typeface="Times New Roman"/>
              <a:sym typeface="Times New Roman"/>
            </a:endParaRPr>
          </a:p>
          <a:p>
            <a:pPr marL="228600" lvl="0" indent="-50800" algn="just" rtl="0">
              <a:lnSpc>
                <a:spcPct val="90000"/>
              </a:lnSpc>
              <a:spcBef>
                <a:spcPts val="1000"/>
              </a:spcBef>
              <a:spcAft>
                <a:spcPts val="0"/>
              </a:spcAft>
              <a:buClr>
                <a:schemeClr val="dk1"/>
              </a:buClr>
              <a:buSzPts val="2800"/>
              <a:buNone/>
            </a:pPr>
            <a:r>
              <a:rPr lang="fr-FR" sz="2600" dirty="0">
                <a:latin typeface="Times New Roman"/>
                <a:ea typeface="Times New Roman"/>
                <a:cs typeface="Times New Roman"/>
                <a:sym typeface="Times New Roman"/>
              </a:rPr>
              <a:t>App “WHO DQ Tools”</a:t>
            </a:r>
            <a:endParaRPr sz="2600" dirty="0">
              <a:latin typeface="Times New Roman"/>
              <a:ea typeface="Times New Roman"/>
              <a:cs typeface="Times New Roman"/>
              <a:sym typeface="Times New Roman"/>
            </a:endParaRPr>
          </a:p>
          <a:p>
            <a:pPr marL="228600" lvl="0" indent="-50800" algn="l" rtl="0">
              <a:lnSpc>
                <a:spcPct val="90000"/>
              </a:lnSpc>
              <a:spcBef>
                <a:spcPts val="1000"/>
              </a:spcBef>
              <a:spcAft>
                <a:spcPts val="0"/>
              </a:spcAft>
              <a:buClr>
                <a:schemeClr val="dk1"/>
              </a:buClr>
              <a:buSzPts val="2800"/>
              <a:buNone/>
            </a:pPr>
            <a:endParaRPr sz="2600" dirty="0">
              <a:latin typeface="Times New Roman"/>
              <a:ea typeface="Times New Roman"/>
              <a:cs typeface="Times New Roman"/>
              <a:sym typeface="Times New Roman"/>
            </a:endParaRPr>
          </a:p>
        </p:txBody>
      </p:sp>
      <p:sp>
        <p:nvSpPr>
          <p:cNvPr id="3" name="Espace réservé du pied de page 2">
            <a:extLst>
              <a:ext uri="{FF2B5EF4-FFF2-40B4-BE49-F238E27FC236}">
                <a16:creationId xmlns:a16="http://schemas.microsoft.com/office/drawing/2014/main" id="{7CE611D9-4228-B771-0191-9FF68EC1616A}"/>
              </a:ext>
            </a:extLst>
          </p:cNvPr>
          <p:cNvSpPr>
            <a:spLocks noGrp="1"/>
          </p:cNvSpPr>
          <p:nvPr>
            <p:ph type="ftr" idx="11"/>
          </p:nvPr>
        </p:nvSpPr>
        <p:spPr/>
        <p:txBody>
          <a:bodyPr/>
          <a:lstStyle/>
          <a:p>
            <a:r>
              <a:rPr lang="fr-FR"/>
              <a:t>PEV DHIS2 Mali</a:t>
            </a:r>
          </a:p>
        </p:txBody>
      </p:sp>
      <p:pic>
        <p:nvPicPr>
          <p:cNvPr id="7" name="Google Shape;86;p1">
            <a:extLst>
              <a:ext uri="{FF2B5EF4-FFF2-40B4-BE49-F238E27FC236}">
                <a16:creationId xmlns:a16="http://schemas.microsoft.com/office/drawing/2014/main" id="{0B86C36D-5697-9574-2908-B7E26877399F}"/>
              </a:ext>
            </a:extLst>
          </p:cNvPr>
          <p:cNvPicPr preferRelativeResize="0"/>
          <p:nvPr/>
        </p:nvPicPr>
        <p:blipFill>
          <a:blip r:embed="rId3">
            <a:alphaModFix/>
          </a:blip>
          <a:stretch>
            <a:fillRect/>
          </a:stretch>
        </p:blipFill>
        <p:spPr>
          <a:xfrm>
            <a:off x="0" y="0"/>
            <a:ext cx="914400" cy="806824"/>
          </a:xfrm>
          <a:prstGeom prst="rect">
            <a:avLst/>
          </a:prstGeom>
          <a:noFill/>
          <a:ln>
            <a:noFill/>
          </a:ln>
        </p:spPr>
      </p:pic>
      <p:pic>
        <p:nvPicPr>
          <p:cNvPr id="8" name="Google Shape;87;p1">
            <a:extLst>
              <a:ext uri="{FF2B5EF4-FFF2-40B4-BE49-F238E27FC236}">
                <a16:creationId xmlns:a16="http://schemas.microsoft.com/office/drawing/2014/main" id="{1E9171F2-6B4F-618E-364E-F5A1444C396F}"/>
              </a:ext>
            </a:extLst>
          </p:cNvPr>
          <p:cNvPicPr preferRelativeResize="0"/>
          <p:nvPr/>
        </p:nvPicPr>
        <p:blipFill>
          <a:blip r:embed="rId4">
            <a:alphaModFix/>
          </a:blip>
          <a:stretch>
            <a:fillRect/>
          </a:stretch>
        </p:blipFill>
        <p:spPr>
          <a:xfrm>
            <a:off x="8155942" y="0"/>
            <a:ext cx="986937" cy="654325"/>
          </a:xfrm>
          <a:prstGeom prst="rect">
            <a:avLst/>
          </a:prstGeom>
          <a:noFill/>
          <a:ln>
            <a:noFill/>
          </a:ln>
        </p:spPr>
      </p:pic>
      <p:sp>
        <p:nvSpPr>
          <p:cNvPr id="5" name="Espace réservé de la date 4">
            <a:extLst>
              <a:ext uri="{FF2B5EF4-FFF2-40B4-BE49-F238E27FC236}">
                <a16:creationId xmlns:a16="http://schemas.microsoft.com/office/drawing/2014/main" id="{A70074B2-CE88-CD53-364E-B6AE98ADA17D}"/>
              </a:ext>
            </a:extLst>
          </p:cNvPr>
          <p:cNvSpPr>
            <a:spLocks noGrp="1"/>
          </p:cNvSpPr>
          <p:nvPr>
            <p:ph type="dt" idx="10"/>
          </p:nvPr>
        </p:nvSpPr>
        <p:spPr/>
        <p:txBody>
          <a:bodyPr/>
          <a:lstStyle/>
          <a:p>
            <a:fld id="{FCF540DC-F6D0-4223-A3E9-7F13F4F0668E}" type="datetime1">
              <a:rPr lang="fr-FR" smtClean="0"/>
              <a:t>08/06/2022</a:t>
            </a:fld>
            <a:endParaRPr lang="fr-FR"/>
          </a:p>
        </p:txBody>
      </p:sp>
      <p:sp>
        <p:nvSpPr>
          <p:cNvPr id="6" name="Espace réservé du numéro de diapositive 5">
            <a:extLst>
              <a:ext uri="{FF2B5EF4-FFF2-40B4-BE49-F238E27FC236}">
                <a16:creationId xmlns:a16="http://schemas.microsoft.com/office/drawing/2014/main" id="{4C4B81D5-E344-376D-83AA-1A36F7AC2C7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g1209397efd3_0_6"/>
          <p:cNvSpPr txBox="1">
            <a:spLocks noGrp="1"/>
          </p:cNvSpPr>
          <p:nvPr>
            <p:ph type="title"/>
          </p:nvPr>
        </p:nvSpPr>
        <p:spPr>
          <a:xfrm>
            <a:off x="2034988" y="0"/>
            <a:ext cx="6480362" cy="974400"/>
          </a:xfrm>
          <a:prstGeom prst="rect">
            <a:avLst/>
          </a:prstGeom>
          <a:noFill/>
          <a:ln>
            <a:noFill/>
          </a:ln>
        </p:spPr>
        <p:txBody>
          <a:bodyPr spcFirstLastPara="1" wrap="square" lIns="91425" tIns="45700" rIns="91425" bIns="45700" anchor="ctr" anchorCtr="0">
            <a:normAutofit/>
          </a:bodyPr>
          <a:lstStyle/>
          <a:p>
            <a:pPr>
              <a:buSzPct val="100000"/>
              <a:buFont typeface="Times New Roman"/>
            </a:pPr>
            <a:r>
              <a:rPr lang="fr-FR" sz="3200" b="1" dirty="0">
                <a:solidFill>
                  <a:schemeClr val="accent2">
                    <a:lumMod val="75000"/>
                  </a:schemeClr>
                </a:solidFill>
                <a:latin typeface="Trebuchet MS" panose="020B0603020202020204" pitchFamily="34" charset="0"/>
                <a:cs typeface="Times New Roman"/>
                <a:sym typeface="Times New Roman"/>
              </a:rPr>
              <a:t> III - Résultats (suite)</a:t>
            </a:r>
            <a:br>
              <a:rPr lang="fr-FR" sz="3200" b="1" dirty="0">
                <a:solidFill>
                  <a:schemeClr val="accent2">
                    <a:lumMod val="75000"/>
                  </a:schemeClr>
                </a:solidFill>
                <a:latin typeface="Trebuchet MS" panose="020B0603020202020204" pitchFamily="34" charset="0"/>
                <a:cs typeface="Times New Roman"/>
                <a:sym typeface="Times New Roman"/>
              </a:rPr>
            </a:br>
            <a:endParaRPr sz="3200" b="1" dirty="0">
              <a:solidFill>
                <a:schemeClr val="accent2">
                  <a:lumMod val="75000"/>
                </a:schemeClr>
              </a:solidFill>
              <a:latin typeface="Trebuchet MS" panose="020B0603020202020204" pitchFamily="34" charset="0"/>
              <a:cs typeface="Times New Roman"/>
              <a:sym typeface="Times New Roman"/>
            </a:endParaRPr>
          </a:p>
        </p:txBody>
      </p:sp>
      <p:sp>
        <p:nvSpPr>
          <p:cNvPr id="129" name="Google Shape;129;g1209397efd3_0_6"/>
          <p:cNvSpPr txBox="1">
            <a:spLocks noGrp="1"/>
          </p:cNvSpPr>
          <p:nvPr>
            <p:ph type="body" idx="1"/>
          </p:nvPr>
        </p:nvSpPr>
        <p:spPr>
          <a:xfrm>
            <a:off x="914399" y="684750"/>
            <a:ext cx="7507175" cy="52026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500"/>
              </a:spcBef>
              <a:spcAft>
                <a:spcPts val="0"/>
              </a:spcAft>
              <a:buNone/>
            </a:pPr>
            <a:r>
              <a:rPr lang="fr-FR" sz="2600" dirty="0" smtClean="0">
                <a:latin typeface="Times New Roman"/>
                <a:ea typeface="Times New Roman"/>
                <a:cs typeface="Times New Roman"/>
                <a:sym typeface="Times New Roman"/>
              </a:rPr>
              <a:t>    Captures </a:t>
            </a:r>
            <a:r>
              <a:rPr lang="fr-FR" sz="2600" dirty="0">
                <a:latin typeface="Times New Roman"/>
                <a:ea typeface="Times New Roman"/>
                <a:cs typeface="Times New Roman"/>
                <a:sym typeface="Times New Roman"/>
              </a:rPr>
              <a:t>de favoris de Tableau de bord</a:t>
            </a:r>
            <a:endParaRPr sz="2600" dirty="0">
              <a:latin typeface="Times New Roman"/>
              <a:ea typeface="Times New Roman"/>
              <a:cs typeface="Times New Roman"/>
              <a:sym typeface="Times New Roman"/>
            </a:endParaRPr>
          </a:p>
          <a:p>
            <a:pPr marL="0" lvl="0" indent="0" algn="l" rtl="0">
              <a:lnSpc>
                <a:spcPct val="90000"/>
              </a:lnSpc>
              <a:spcBef>
                <a:spcPts val="500"/>
              </a:spcBef>
              <a:spcAft>
                <a:spcPts val="0"/>
              </a:spcAft>
              <a:buNone/>
            </a:pPr>
            <a:endParaRPr sz="2600" dirty="0">
              <a:latin typeface="Times New Roman"/>
              <a:ea typeface="Times New Roman"/>
              <a:cs typeface="Times New Roman"/>
              <a:sym typeface="Times New Roman"/>
            </a:endParaRPr>
          </a:p>
        </p:txBody>
      </p:sp>
      <p:graphicFrame>
        <p:nvGraphicFramePr>
          <p:cNvPr id="130" name="Google Shape;130;g1209397efd3_0_6"/>
          <p:cNvGraphicFramePr/>
          <p:nvPr>
            <p:extLst>
              <p:ext uri="{D42A27DB-BD31-4B8C-83A1-F6EECF244321}">
                <p14:modId xmlns:p14="http://schemas.microsoft.com/office/powerpoint/2010/main" val="2735752703"/>
              </p:ext>
            </p:extLst>
          </p:nvPr>
        </p:nvGraphicFramePr>
        <p:xfrm>
          <a:off x="100" y="1566900"/>
          <a:ext cx="9144000" cy="4625488"/>
        </p:xfrm>
        <a:graphic>
          <a:graphicData uri="http://schemas.openxmlformats.org/drawingml/2006/table">
            <a:tbl>
              <a:tblPr>
                <a:noFill/>
                <a:tableStyleId>{63884516-2DC8-489E-A1BE-C32D57302EF2}</a:tableStyleId>
              </a:tblPr>
              <a:tblGrid>
                <a:gridCol w="960150">
                  <a:extLst>
                    <a:ext uri="{9D8B030D-6E8A-4147-A177-3AD203B41FA5}">
                      <a16:colId xmlns:a16="http://schemas.microsoft.com/office/drawing/2014/main" val="20000"/>
                    </a:ext>
                  </a:extLst>
                </a:gridCol>
                <a:gridCol w="722400">
                  <a:extLst>
                    <a:ext uri="{9D8B030D-6E8A-4147-A177-3AD203B41FA5}">
                      <a16:colId xmlns:a16="http://schemas.microsoft.com/office/drawing/2014/main" val="20001"/>
                    </a:ext>
                  </a:extLst>
                </a:gridCol>
                <a:gridCol w="704075">
                  <a:extLst>
                    <a:ext uri="{9D8B030D-6E8A-4147-A177-3AD203B41FA5}">
                      <a16:colId xmlns:a16="http://schemas.microsoft.com/office/drawing/2014/main" val="20002"/>
                    </a:ext>
                  </a:extLst>
                </a:gridCol>
                <a:gridCol w="704075">
                  <a:extLst>
                    <a:ext uri="{9D8B030D-6E8A-4147-A177-3AD203B41FA5}">
                      <a16:colId xmlns:a16="http://schemas.microsoft.com/office/drawing/2014/main" val="20003"/>
                    </a:ext>
                  </a:extLst>
                </a:gridCol>
                <a:gridCol w="649225">
                  <a:extLst>
                    <a:ext uri="{9D8B030D-6E8A-4147-A177-3AD203B41FA5}">
                      <a16:colId xmlns:a16="http://schemas.microsoft.com/office/drawing/2014/main" val="20004"/>
                    </a:ext>
                  </a:extLst>
                </a:gridCol>
                <a:gridCol w="704075">
                  <a:extLst>
                    <a:ext uri="{9D8B030D-6E8A-4147-A177-3AD203B41FA5}">
                      <a16:colId xmlns:a16="http://schemas.microsoft.com/office/drawing/2014/main" val="20005"/>
                    </a:ext>
                  </a:extLst>
                </a:gridCol>
                <a:gridCol w="649225">
                  <a:extLst>
                    <a:ext uri="{9D8B030D-6E8A-4147-A177-3AD203B41FA5}">
                      <a16:colId xmlns:a16="http://schemas.microsoft.com/office/drawing/2014/main" val="20006"/>
                    </a:ext>
                  </a:extLst>
                </a:gridCol>
                <a:gridCol w="649225">
                  <a:extLst>
                    <a:ext uri="{9D8B030D-6E8A-4147-A177-3AD203B41FA5}">
                      <a16:colId xmlns:a16="http://schemas.microsoft.com/office/drawing/2014/main" val="20007"/>
                    </a:ext>
                  </a:extLst>
                </a:gridCol>
                <a:gridCol w="649225">
                  <a:extLst>
                    <a:ext uri="{9D8B030D-6E8A-4147-A177-3AD203B41FA5}">
                      <a16:colId xmlns:a16="http://schemas.microsoft.com/office/drawing/2014/main" val="20008"/>
                    </a:ext>
                  </a:extLst>
                </a:gridCol>
                <a:gridCol w="704075">
                  <a:extLst>
                    <a:ext uri="{9D8B030D-6E8A-4147-A177-3AD203B41FA5}">
                      <a16:colId xmlns:a16="http://schemas.microsoft.com/office/drawing/2014/main" val="20009"/>
                    </a:ext>
                  </a:extLst>
                </a:gridCol>
                <a:gridCol w="704075">
                  <a:extLst>
                    <a:ext uri="{9D8B030D-6E8A-4147-A177-3AD203B41FA5}">
                      <a16:colId xmlns:a16="http://schemas.microsoft.com/office/drawing/2014/main" val="20010"/>
                    </a:ext>
                  </a:extLst>
                </a:gridCol>
                <a:gridCol w="694950">
                  <a:extLst>
                    <a:ext uri="{9D8B030D-6E8A-4147-A177-3AD203B41FA5}">
                      <a16:colId xmlns:a16="http://schemas.microsoft.com/office/drawing/2014/main" val="20011"/>
                    </a:ext>
                  </a:extLst>
                </a:gridCol>
                <a:gridCol w="649225">
                  <a:extLst>
                    <a:ext uri="{9D8B030D-6E8A-4147-A177-3AD203B41FA5}">
                      <a16:colId xmlns:a16="http://schemas.microsoft.com/office/drawing/2014/main" val="20012"/>
                    </a:ext>
                  </a:extLst>
                </a:gridCol>
              </a:tblGrid>
              <a:tr h="270865">
                <a:tc>
                  <a:txBody>
                    <a:bodyPr/>
                    <a:lstStyle/>
                    <a:p>
                      <a:pPr marL="0" lvl="0" indent="0" algn="ctr" rtl="0">
                        <a:lnSpc>
                          <a:spcPct val="115000"/>
                        </a:lnSpc>
                        <a:spcBef>
                          <a:spcPts val="1200"/>
                        </a:spcBef>
                        <a:spcAft>
                          <a:spcPts val="0"/>
                        </a:spcAft>
                        <a:buNone/>
                      </a:pPr>
                      <a:r>
                        <a:rPr lang="fr-FR" sz="1000" b="1" dirty="0"/>
                        <a:t>Période </a:t>
                      </a:r>
                      <a:endParaRPr sz="10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C7D5E9"/>
                    </a:solidFill>
                  </a:tcPr>
                </a:tc>
                <a:tc>
                  <a:txBody>
                    <a:bodyPr/>
                    <a:lstStyle/>
                    <a:p>
                      <a:pPr marL="0" lvl="0" indent="0" algn="ctr" rtl="0">
                        <a:lnSpc>
                          <a:spcPct val="115000"/>
                        </a:lnSpc>
                        <a:spcBef>
                          <a:spcPts val="1200"/>
                        </a:spcBef>
                        <a:spcAft>
                          <a:spcPts val="0"/>
                        </a:spcAft>
                        <a:buNone/>
                      </a:pPr>
                      <a:r>
                        <a:rPr lang="fr-FR" sz="700" b="1" dirty="0"/>
                        <a:t>Janvier</a:t>
                      </a:r>
                      <a:endParaRPr sz="70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b="1" dirty="0"/>
                        <a:t>Février</a:t>
                      </a:r>
                      <a:endParaRPr sz="70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b="1" dirty="0"/>
                        <a:t>Mars</a:t>
                      </a:r>
                      <a:endParaRPr sz="70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b="1" dirty="0"/>
                        <a:t>Avril</a:t>
                      </a:r>
                      <a:endParaRPr sz="70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b="1" dirty="0"/>
                        <a:t>Mai</a:t>
                      </a:r>
                      <a:endParaRPr sz="70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b="1" dirty="0"/>
                        <a:t>Juin</a:t>
                      </a:r>
                      <a:endParaRPr sz="70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b="1" dirty="0"/>
                        <a:t>Juillet</a:t>
                      </a:r>
                      <a:endParaRPr sz="70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b="1" dirty="0"/>
                        <a:t>Août</a:t>
                      </a:r>
                      <a:endParaRPr sz="70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b="1" dirty="0"/>
                        <a:t>Septembre</a:t>
                      </a:r>
                      <a:endParaRPr sz="70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b="1" dirty="0"/>
                        <a:t>Octobre</a:t>
                      </a:r>
                      <a:endParaRPr sz="70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b="1" dirty="0"/>
                        <a:t>Novembre</a:t>
                      </a:r>
                      <a:endParaRPr sz="70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b="1" dirty="0"/>
                        <a:t>Décembre</a:t>
                      </a:r>
                      <a:endParaRPr sz="700" b="1" dirty="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extLst>
                  <a:ext uri="{0D108BD9-81ED-4DB2-BD59-A6C34878D82A}">
                    <a16:rowId xmlns:a16="http://schemas.microsoft.com/office/drawing/2014/main" val="10000"/>
                  </a:ext>
                </a:extLst>
              </a:tr>
              <a:tr h="573771">
                <a:tc>
                  <a:txBody>
                    <a:bodyPr/>
                    <a:lstStyle/>
                    <a:p>
                      <a:pPr marL="0" lvl="0" indent="0" algn="ctr" rtl="0">
                        <a:lnSpc>
                          <a:spcPct val="115000"/>
                        </a:lnSpc>
                        <a:spcBef>
                          <a:spcPts val="1200"/>
                        </a:spcBef>
                        <a:spcAft>
                          <a:spcPts val="0"/>
                        </a:spcAft>
                        <a:buNone/>
                      </a:pPr>
                      <a:r>
                        <a:rPr lang="fr-FR" sz="1000" b="1" dirty="0"/>
                        <a:t>Régions</a:t>
                      </a:r>
                      <a:endParaRPr sz="10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C7D5E9"/>
                    </a:solidFill>
                  </a:tcPr>
                </a:tc>
                <a:tc>
                  <a:txBody>
                    <a:bodyPr/>
                    <a:lstStyle/>
                    <a:p>
                      <a:pPr marL="0" lvl="0" indent="0" algn="ctr" rtl="0">
                        <a:lnSpc>
                          <a:spcPct val="115000"/>
                        </a:lnSpc>
                        <a:spcBef>
                          <a:spcPts val="1200"/>
                        </a:spcBef>
                        <a:spcAft>
                          <a:spcPts val="0"/>
                        </a:spcAft>
                        <a:buNone/>
                      </a:pPr>
                      <a:r>
                        <a:rPr lang="fr-FR" sz="700" dirty="0"/>
                        <a:t>Complétude Rapport </a:t>
                      </a:r>
                      <a:r>
                        <a:rPr lang="fr-FR" sz="700" dirty="0" err="1"/>
                        <a:t>Vacc</a:t>
                      </a:r>
                      <a:r>
                        <a:rPr lang="fr-FR" sz="700" dirty="0"/>
                        <a:t> 1er </a:t>
                      </a:r>
                      <a:r>
                        <a:rPr lang="fr-FR" sz="700" dirty="0" err="1"/>
                        <a:t>échélon</a:t>
                      </a:r>
                      <a:endParaRPr sz="700"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a:t>Complétude RapportVacc 1er échélon</a:t>
                      </a:r>
                      <a:endParaRPr sz="7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a:t>Complétude RapportVacc 1er échélon</a:t>
                      </a:r>
                      <a:endParaRPr sz="7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a:t>Complétude  Rapport Vacc 1er échélon</a:t>
                      </a:r>
                      <a:endParaRPr sz="7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a:t>Complétude RapportVacc 1er échélon</a:t>
                      </a:r>
                      <a:endParaRPr sz="7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a:t>Complétude Rapport Vacc 1er échélon</a:t>
                      </a:r>
                      <a:endParaRPr sz="7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a:t>Complétude  Rapport Vacc 1er échélon</a:t>
                      </a:r>
                      <a:endParaRPr sz="7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a:t>Complétude  Rapport Vacc 1er échélon</a:t>
                      </a:r>
                      <a:endParaRPr sz="7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l" rtl="0">
                        <a:lnSpc>
                          <a:spcPct val="115000"/>
                        </a:lnSpc>
                        <a:spcBef>
                          <a:spcPts val="1200"/>
                        </a:spcBef>
                        <a:spcAft>
                          <a:spcPts val="0"/>
                        </a:spcAft>
                        <a:buNone/>
                      </a:pPr>
                      <a:r>
                        <a:rPr lang="fr-FR" sz="700"/>
                        <a:t>Complétude  Rapport Vacc 1er échélon</a:t>
                      </a:r>
                      <a:endParaRPr sz="7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l" rtl="0">
                        <a:lnSpc>
                          <a:spcPct val="115000"/>
                        </a:lnSpc>
                        <a:spcBef>
                          <a:spcPts val="1200"/>
                        </a:spcBef>
                        <a:spcAft>
                          <a:spcPts val="0"/>
                        </a:spcAft>
                        <a:buNone/>
                      </a:pPr>
                      <a:r>
                        <a:rPr lang="fr-FR" sz="700"/>
                        <a:t>Complétude  Rapport Vacc 1er échélon</a:t>
                      </a:r>
                      <a:endParaRPr sz="7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l" rtl="0">
                        <a:lnSpc>
                          <a:spcPct val="115000"/>
                        </a:lnSpc>
                        <a:spcBef>
                          <a:spcPts val="1200"/>
                        </a:spcBef>
                        <a:spcAft>
                          <a:spcPts val="0"/>
                        </a:spcAft>
                        <a:buNone/>
                      </a:pPr>
                      <a:r>
                        <a:rPr lang="fr-FR" sz="700"/>
                        <a:t>Complétude Rapport Vacc 1er échélon</a:t>
                      </a:r>
                      <a:endParaRPr sz="7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a:t>Complétude Rapport Vacc 1er échélon</a:t>
                      </a:r>
                      <a:endParaRPr sz="70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extLst>
                  <a:ext uri="{0D108BD9-81ED-4DB2-BD59-A6C34878D82A}">
                    <a16:rowId xmlns:a16="http://schemas.microsoft.com/office/drawing/2014/main" val="10001"/>
                  </a:ext>
                </a:extLst>
              </a:tr>
              <a:tr h="315071">
                <a:tc>
                  <a:txBody>
                    <a:bodyPr/>
                    <a:lstStyle/>
                    <a:p>
                      <a:pPr marL="0" lvl="0" indent="0" algn="l" rtl="0">
                        <a:lnSpc>
                          <a:spcPct val="115000"/>
                        </a:lnSpc>
                        <a:spcBef>
                          <a:spcPts val="1200"/>
                        </a:spcBef>
                        <a:spcAft>
                          <a:spcPts val="0"/>
                        </a:spcAft>
                        <a:buNone/>
                      </a:pPr>
                      <a:r>
                        <a:rPr lang="fr-FR" sz="900" b="1" dirty="0"/>
                        <a:t>Bamako</a:t>
                      </a:r>
                      <a:endParaRPr sz="9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dirty="0"/>
                        <a:t>98.6</a:t>
                      </a:r>
                      <a:endParaRPr sz="1000"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dirty="0"/>
                        <a:t>98.6</a:t>
                      </a:r>
                      <a:endParaRPr sz="1000"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98.6</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98.6</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98.6</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98.6</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98.6</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98.6</a:t>
                      </a:r>
                      <a:endParaRPr sz="100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extLst>
                  <a:ext uri="{0D108BD9-81ED-4DB2-BD59-A6C34878D82A}">
                    <a16:rowId xmlns:a16="http://schemas.microsoft.com/office/drawing/2014/main" val="10002"/>
                  </a:ext>
                </a:extLst>
              </a:tr>
              <a:tr h="315071">
                <a:tc>
                  <a:txBody>
                    <a:bodyPr/>
                    <a:lstStyle/>
                    <a:p>
                      <a:pPr marL="0" lvl="0" indent="0" algn="l" rtl="0">
                        <a:lnSpc>
                          <a:spcPct val="115000"/>
                        </a:lnSpc>
                        <a:spcBef>
                          <a:spcPts val="1200"/>
                        </a:spcBef>
                        <a:spcAft>
                          <a:spcPts val="0"/>
                        </a:spcAft>
                        <a:buNone/>
                      </a:pPr>
                      <a:r>
                        <a:rPr lang="fr-FR" sz="900" b="1" dirty="0"/>
                        <a:t>Gao</a:t>
                      </a:r>
                      <a:endParaRPr sz="9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94.7</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95.8</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93.7</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94.7</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93.7</a:t>
                      </a:r>
                      <a:endParaRPr sz="100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extLst>
                  <a:ext uri="{0D108BD9-81ED-4DB2-BD59-A6C34878D82A}">
                    <a16:rowId xmlns:a16="http://schemas.microsoft.com/office/drawing/2014/main" val="10003"/>
                  </a:ext>
                </a:extLst>
              </a:tr>
              <a:tr h="315071">
                <a:tc>
                  <a:txBody>
                    <a:bodyPr/>
                    <a:lstStyle/>
                    <a:p>
                      <a:pPr marL="0" lvl="0" indent="0" algn="l" rtl="0">
                        <a:lnSpc>
                          <a:spcPct val="115000"/>
                        </a:lnSpc>
                        <a:spcBef>
                          <a:spcPts val="1200"/>
                        </a:spcBef>
                        <a:spcAft>
                          <a:spcPts val="0"/>
                        </a:spcAft>
                        <a:buNone/>
                      </a:pPr>
                      <a:r>
                        <a:rPr lang="fr-FR" sz="900" b="1" dirty="0"/>
                        <a:t>Kayes</a:t>
                      </a:r>
                      <a:endParaRPr sz="9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extLst>
                  <a:ext uri="{0D108BD9-81ED-4DB2-BD59-A6C34878D82A}">
                    <a16:rowId xmlns:a16="http://schemas.microsoft.com/office/drawing/2014/main" val="10004"/>
                  </a:ext>
                </a:extLst>
              </a:tr>
              <a:tr h="315071">
                <a:tc>
                  <a:txBody>
                    <a:bodyPr/>
                    <a:lstStyle/>
                    <a:p>
                      <a:pPr marL="0" lvl="0" indent="0" algn="l" rtl="0">
                        <a:lnSpc>
                          <a:spcPct val="115000"/>
                        </a:lnSpc>
                        <a:spcBef>
                          <a:spcPts val="1200"/>
                        </a:spcBef>
                        <a:spcAft>
                          <a:spcPts val="0"/>
                        </a:spcAft>
                        <a:buNone/>
                      </a:pPr>
                      <a:r>
                        <a:rPr lang="fr-FR" sz="900" b="1"/>
                        <a:t>Kidal</a:t>
                      </a:r>
                      <a:endParaRPr sz="900" b="1"/>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dirty="0"/>
                        <a:t>100</a:t>
                      </a:r>
                      <a:endParaRPr sz="1000"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84.2</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94.7</a:t>
                      </a:r>
                      <a:endParaRPr sz="100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extLst>
                  <a:ext uri="{0D108BD9-81ED-4DB2-BD59-A6C34878D82A}">
                    <a16:rowId xmlns:a16="http://schemas.microsoft.com/office/drawing/2014/main" val="10005"/>
                  </a:ext>
                </a:extLst>
              </a:tr>
              <a:tr h="315071">
                <a:tc>
                  <a:txBody>
                    <a:bodyPr/>
                    <a:lstStyle/>
                    <a:p>
                      <a:pPr marL="0" lvl="0" indent="0" algn="l" rtl="0">
                        <a:lnSpc>
                          <a:spcPct val="115000"/>
                        </a:lnSpc>
                        <a:spcBef>
                          <a:spcPts val="1200"/>
                        </a:spcBef>
                        <a:spcAft>
                          <a:spcPts val="0"/>
                        </a:spcAft>
                        <a:buNone/>
                      </a:pPr>
                      <a:r>
                        <a:rPr lang="fr-FR" sz="900" b="1" dirty="0"/>
                        <a:t>Koulikoro</a:t>
                      </a:r>
                      <a:endParaRPr sz="9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extLst>
                  <a:ext uri="{0D108BD9-81ED-4DB2-BD59-A6C34878D82A}">
                    <a16:rowId xmlns:a16="http://schemas.microsoft.com/office/drawing/2014/main" val="10006"/>
                  </a:ext>
                </a:extLst>
              </a:tr>
              <a:tr h="315071">
                <a:tc>
                  <a:txBody>
                    <a:bodyPr/>
                    <a:lstStyle/>
                    <a:p>
                      <a:pPr marL="0" lvl="0" indent="0" algn="l" rtl="0">
                        <a:lnSpc>
                          <a:spcPct val="115000"/>
                        </a:lnSpc>
                        <a:spcBef>
                          <a:spcPts val="1200"/>
                        </a:spcBef>
                        <a:spcAft>
                          <a:spcPts val="0"/>
                        </a:spcAft>
                        <a:buNone/>
                      </a:pPr>
                      <a:r>
                        <a:rPr lang="fr-FR" sz="900" b="1" dirty="0"/>
                        <a:t>Menaka</a:t>
                      </a:r>
                      <a:endParaRPr sz="9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00"/>
                        <a:t>77.2</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80.7</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73.7</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73.7</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71.9</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77.2</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77.2</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75.4</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78.9</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77.2</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71.9</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71.9</a:t>
                      </a:r>
                      <a:endParaRPr sz="100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extLst>
                  <a:ext uri="{0D108BD9-81ED-4DB2-BD59-A6C34878D82A}">
                    <a16:rowId xmlns:a16="http://schemas.microsoft.com/office/drawing/2014/main" val="10007"/>
                  </a:ext>
                </a:extLst>
              </a:tr>
              <a:tr h="315071">
                <a:tc>
                  <a:txBody>
                    <a:bodyPr/>
                    <a:lstStyle/>
                    <a:p>
                      <a:pPr marL="0" lvl="0" indent="0" algn="l" rtl="0">
                        <a:lnSpc>
                          <a:spcPct val="115000"/>
                        </a:lnSpc>
                        <a:spcBef>
                          <a:spcPts val="1200"/>
                        </a:spcBef>
                        <a:spcAft>
                          <a:spcPts val="0"/>
                        </a:spcAft>
                        <a:buNone/>
                      </a:pPr>
                      <a:r>
                        <a:rPr lang="fr-FR" sz="900" b="1" dirty="0"/>
                        <a:t>Mopti</a:t>
                      </a:r>
                      <a:endParaRPr sz="9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99.4</a:t>
                      </a:r>
                      <a:endParaRPr sz="100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extLst>
                  <a:ext uri="{0D108BD9-81ED-4DB2-BD59-A6C34878D82A}">
                    <a16:rowId xmlns:a16="http://schemas.microsoft.com/office/drawing/2014/main" val="10008"/>
                  </a:ext>
                </a:extLst>
              </a:tr>
              <a:tr h="315071">
                <a:tc>
                  <a:txBody>
                    <a:bodyPr/>
                    <a:lstStyle/>
                    <a:p>
                      <a:pPr marL="0" lvl="0" indent="0" algn="l" rtl="0">
                        <a:lnSpc>
                          <a:spcPct val="115000"/>
                        </a:lnSpc>
                        <a:spcBef>
                          <a:spcPts val="1200"/>
                        </a:spcBef>
                        <a:spcAft>
                          <a:spcPts val="0"/>
                        </a:spcAft>
                        <a:buNone/>
                      </a:pPr>
                      <a:r>
                        <a:rPr lang="fr-FR" sz="900" b="1" dirty="0"/>
                        <a:t>Sikasso</a:t>
                      </a:r>
                      <a:endParaRPr sz="9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extLst>
                  <a:ext uri="{0D108BD9-81ED-4DB2-BD59-A6C34878D82A}">
                    <a16:rowId xmlns:a16="http://schemas.microsoft.com/office/drawing/2014/main" val="10009"/>
                  </a:ext>
                </a:extLst>
              </a:tr>
              <a:tr h="315071">
                <a:tc>
                  <a:txBody>
                    <a:bodyPr/>
                    <a:lstStyle/>
                    <a:p>
                      <a:pPr marL="0" lvl="0" indent="0" algn="l" rtl="0">
                        <a:lnSpc>
                          <a:spcPct val="115000"/>
                        </a:lnSpc>
                        <a:spcBef>
                          <a:spcPts val="1200"/>
                        </a:spcBef>
                        <a:spcAft>
                          <a:spcPts val="0"/>
                        </a:spcAft>
                        <a:buNone/>
                      </a:pPr>
                      <a:r>
                        <a:rPr lang="fr-FR" sz="900" b="1" dirty="0"/>
                        <a:t>Ségou</a:t>
                      </a:r>
                      <a:endParaRPr sz="9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99.5</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extLst>
                  <a:ext uri="{0D108BD9-81ED-4DB2-BD59-A6C34878D82A}">
                    <a16:rowId xmlns:a16="http://schemas.microsoft.com/office/drawing/2014/main" val="10010"/>
                  </a:ext>
                </a:extLst>
              </a:tr>
              <a:tr h="315071">
                <a:tc>
                  <a:txBody>
                    <a:bodyPr/>
                    <a:lstStyle/>
                    <a:p>
                      <a:pPr marL="0" lvl="0" indent="0" algn="l" rtl="0">
                        <a:lnSpc>
                          <a:spcPct val="115000"/>
                        </a:lnSpc>
                        <a:spcBef>
                          <a:spcPts val="1200"/>
                        </a:spcBef>
                        <a:spcAft>
                          <a:spcPts val="0"/>
                        </a:spcAft>
                        <a:buNone/>
                      </a:pPr>
                      <a:r>
                        <a:rPr lang="fr-FR" sz="900" b="1" dirty="0" err="1"/>
                        <a:t>Taoudenit</a:t>
                      </a:r>
                      <a:endParaRPr sz="9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dirty="0"/>
                        <a:t>100</a:t>
                      </a:r>
                      <a:endParaRPr sz="1000"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95</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95</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95</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90</a:t>
                      </a:r>
                      <a:endParaRPr sz="100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extLst>
                  <a:ext uri="{0D108BD9-81ED-4DB2-BD59-A6C34878D82A}">
                    <a16:rowId xmlns:a16="http://schemas.microsoft.com/office/drawing/2014/main" val="10011"/>
                  </a:ext>
                </a:extLst>
              </a:tr>
              <a:tr h="315071">
                <a:tc>
                  <a:txBody>
                    <a:bodyPr/>
                    <a:lstStyle/>
                    <a:p>
                      <a:pPr marL="0" lvl="0" indent="0" algn="l" rtl="0">
                        <a:lnSpc>
                          <a:spcPct val="115000"/>
                        </a:lnSpc>
                        <a:spcBef>
                          <a:spcPts val="1200"/>
                        </a:spcBef>
                        <a:spcAft>
                          <a:spcPts val="0"/>
                        </a:spcAft>
                        <a:buNone/>
                      </a:pPr>
                      <a:r>
                        <a:rPr lang="fr-FR" sz="900" b="1" dirty="0"/>
                        <a:t>Tombouctou</a:t>
                      </a:r>
                      <a:endParaRPr sz="9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99.1</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100</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89.8</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92.6</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89.8</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90.7</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91.7</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dirty="0"/>
                        <a:t>92.6</a:t>
                      </a:r>
                      <a:endParaRPr sz="1000" dirty="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extLst>
                  <a:ext uri="{0D108BD9-81ED-4DB2-BD59-A6C34878D82A}">
                    <a16:rowId xmlns:a16="http://schemas.microsoft.com/office/drawing/2014/main" val="10012"/>
                  </a:ext>
                </a:extLst>
              </a:tr>
              <a:tr h="315071">
                <a:tc>
                  <a:txBody>
                    <a:bodyPr/>
                    <a:lstStyle/>
                    <a:p>
                      <a:pPr marL="0" lvl="0" indent="0" algn="ctr" rtl="0">
                        <a:lnSpc>
                          <a:spcPct val="115000"/>
                        </a:lnSpc>
                        <a:spcBef>
                          <a:spcPts val="1200"/>
                        </a:spcBef>
                        <a:spcAft>
                          <a:spcPts val="0"/>
                        </a:spcAft>
                        <a:buNone/>
                      </a:pPr>
                      <a:r>
                        <a:rPr lang="fr-FR" sz="1000" b="1" dirty="0"/>
                        <a:t>Mali</a:t>
                      </a:r>
                      <a:endParaRPr sz="10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50" b="1"/>
                        <a:t>99.4</a:t>
                      </a:r>
                      <a:endParaRPr sz="1050" b="1"/>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50" b="1" dirty="0"/>
                        <a:t>99.3</a:t>
                      </a:r>
                      <a:endParaRPr sz="105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50" b="1" dirty="0"/>
                        <a:t>99</a:t>
                      </a:r>
                      <a:endParaRPr sz="105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50" b="1" dirty="0"/>
                        <a:t>99.1</a:t>
                      </a:r>
                      <a:endParaRPr sz="105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50" b="1" dirty="0"/>
                        <a:t>98.8</a:t>
                      </a:r>
                      <a:endParaRPr sz="105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50" b="1" dirty="0"/>
                        <a:t>99.1</a:t>
                      </a:r>
                      <a:endParaRPr sz="105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50" b="1" dirty="0"/>
                        <a:t>98.4</a:t>
                      </a:r>
                      <a:endParaRPr sz="105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50" b="1" dirty="0"/>
                        <a:t>98.2</a:t>
                      </a:r>
                      <a:endParaRPr sz="105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50" b="1" dirty="0"/>
                        <a:t>98.2</a:t>
                      </a:r>
                      <a:endParaRPr sz="105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50" b="1" dirty="0"/>
                        <a:t>97.8</a:t>
                      </a:r>
                      <a:endParaRPr sz="105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50" b="1" dirty="0"/>
                        <a:t>97.9</a:t>
                      </a:r>
                      <a:endParaRPr sz="105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50" b="1" dirty="0"/>
                        <a:t>97.8</a:t>
                      </a:r>
                      <a:endParaRPr sz="1050" b="1" dirty="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00FF00"/>
                    </a:solidFill>
                  </a:tcPr>
                </a:tc>
                <a:extLst>
                  <a:ext uri="{0D108BD9-81ED-4DB2-BD59-A6C34878D82A}">
                    <a16:rowId xmlns:a16="http://schemas.microsoft.com/office/drawing/2014/main" val="10013"/>
                  </a:ext>
                </a:extLst>
              </a:tr>
            </a:tbl>
          </a:graphicData>
        </a:graphic>
      </p:graphicFrame>
      <p:sp>
        <p:nvSpPr>
          <p:cNvPr id="131" name="Google Shape;131;g1209397efd3_0_6"/>
          <p:cNvSpPr txBox="1"/>
          <p:nvPr/>
        </p:nvSpPr>
        <p:spPr>
          <a:xfrm>
            <a:off x="17575" y="1163350"/>
            <a:ext cx="8138367" cy="403500"/>
          </a:xfrm>
          <a:prstGeom prst="rect">
            <a:avLst/>
          </a:prstGeom>
          <a:noFill/>
          <a:ln>
            <a:noFill/>
          </a:ln>
        </p:spPr>
        <p:txBody>
          <a:bodyPr spcFirstLastPara="1" wrap="square" lIns="91425" tIns="91425" rIns="91425" bIns="91425" anchor="ctr" anchorCtr="0">
            <a:noAutofit/>
          </a:bodyPr>
          <a:lstStyle/>
          <a:p>
            <a:pPr marL="457200" lvl="0" indent="0" algn="just" rtl="0">
              <a:lnSpc>
                <a:spcPct val="107916"/>
              </a:lnSpc>
              <a:spcBef>
                <a:spcPts val="0"/>
              </a:spcBef>
              <a:spcAft>
                <a:spcPts val="800"/>
              </a:spcAft>
              <a:buNone/>
            </a:pPr>
            <a:r>
              <a:rPr lang="fr-FR" b="1" dirty="0">
                <a:latin typeface="Times New Roman"/>
                <a:ea typeface="Times New Roman"/>
                <a:cs typeface="Times New Roman"/>
                <a:sym typeface="Times New Roman"/>
              </a:rPr>
              <a:t>Taux de complétude des données de vaccination par région et par mois en 2021 dans le DHIS2</a:t>
            </a:r>
            <a:endParaRPr b="1" dirty="0">
              <a:latin typeface="Times New Roman"/>
              <a:ea typeface="Times New Roman"/>
              <a:cs typeface="Times New Roman"/>
              <a:sym typeface="Times New Roman"/>
            </a:endParaRPr>
          </a:p>
        </p:txBody>
      </p:sp>
      <p:sp>
        <p:nvSpPr>
          <p:cNvPr id="3" name="Espace réservé du pied de page 2">
            <a:extLst>
              <a:ext uri="{FF2B5EF4-FFF2-40B4-BE49-F238E27FC236}">
                <a16:creationId xmlns:a16="http://schemas.microsoft.com/office/drawing/2014/main" id="{B86530CE-5B42-CC87-280F-1479E80FC853}"/>
              </a:ext>
            </a:extLst>
          </p:cNvPr>
          <p:cNvSpPr>
            <a:spLocks noGrp="1"/>
          </p:cNvSpPr>
          <p:nvPr>
            <p:ph type="ftr" idx="11"/>
          </p:nvPr>
        </p:nvSpPr>
        <p:spPr/>
        <p:txBody>
          <a:bodyPr/>
          <a:lstStyle/>
          <a:p>
            <a:r>
              <a:rPr lang="fr-FR"/>
              <a:t>PEV DHIS2 Mali</a:t>
            </a:r>
          </a:p>
        </p:txBody>
      </p:sp>
      <p:pic>
        <p:nvPicPr>
          <p:cNvPr id="9" name="Google Shape;86;p1">
            <a:extLst>
              <a:ext uri="{FF2B5EF4-FFF2-40B4-BE49-F238E27FC236}">
                <a16:creationId xmlns:a16="http://schemas.microsoft.com/office/drawing/2014/main" id="{7F8C0149-DD1B-9533-8E99-E04F54A7EB6A}"/>
              </a:ext>
            </a:extLst>
          </p:cNvPr>
          <p:cNvPicPr preferRelativeResize="0"/>
          <p:nvPr/>
        </p:nvPicPr>
        <p:blipFill>
          <a:blip r:embed="rId3">
            <a:alphaModFix/>
          </a:blip>
          <a:stretch>
            <a:fillRect/>
          </a:stretch>
        </p:blipFill>
        <p:spPr>
          <a:xfrm>
            <a:off x="0" y="0"/>
            <a:ext cx="914400" cy="806824"/>
          </a:xfrm>
          <a:prstGeom prst="rect">
            <a:avLst/>
          </a:prstGeom>
          <a:noFill/>
          <a:ln>
            <a:noFill/>
          </a:ln>
        </p:spPr>
      </p:pic>
      <p:pic>
        <p:nvPicPr>
          <p:cNvPr id="10" name="Google Shape;87;p1">
            <a:extLst>
              <a:ext uri="{FF2B5EF4-FFF2-40B4-BE49-F238E27FC236}">
                <a16:creationId xmlns:a16="http://schemas.microsoft.com/office/drawing/2014/main" id="{4BF6E66D-FE7D-3CDC-663B-E1D8BC3648B1}"/>
              </a:ext>
            </a:extLst>
          </p:cNvPr>
          <p:cNvPicPr preferRelativeResize="0"/>
          <p:nvPr/>
        </p:nvPicPr>
        <p:blipFill>
          <a:blip r:embed="rId4">
            <a:alphaModFix/>
          </a:blip>
          <a:stretch>
            <a:fillRect/>
          </a:stretch>
        </p:blipFill>
        <p:spPr>
          <a:xfrm>
            <a:off x="8155942" y="0"/>
            <a:ext cx="986937" cy="654325"/>
          </a:xfrm>
          <a:prstGeom prst="rect">
            <a:avLst/>
          </a:prstGeom>
          <a:noFill/>
          <a:ln>
            <a:noFill/>
          </a:ln>
        </p:spPr>
      </p:pic>
      <p:sp>
        <p:nvSpPr>
          <p:cNvPr id="5" name="Espace réservé de la date 4">
            <a:extLst>
              <a:ext uri="{FF2B5EF4-FFF2-40B4-BE49-F238E27FC236}">
                <a16:creationId xmlns:a16="http://schemas.microsoft.com/office/drawing/2014/main" id="{88FFA5C9-DD06-7603-01E5-AE0E3702371D}"/>
              </a:ext>
            </a:extLst>
          </p:cNvPr>
          <p:cNvSpPr>
            <a:spLocks noGrp="1"/>
          </p:cNvSpPr>
          <p:nvPr>
            <p:ph type="dt" idx="10"/>
          </p:nvPr>
        </p:nvSpPr>
        <p:spPr/>
        <p:txBody>
          <a:bodyPr/>
          <a:lstStyle/>
          <a:p>
            <a:fld id="{6D007BD6-2154-4C74-9D1C-20250B1C5394}" type="datetime1">
              <a:rPr lang="fr-FR" smtClean="0"/>
              <a:t>08/06/2022</a:t>
            </a:fld>
            <a:endParaRPr lang="fr-FR"/>
          </a:p>
        </p:txBody>
      </p:sp>
      <p:sp>
        <p:nvSpPr>
          <p:cNvPr id="6" name="Espace réservé du numéro de diapositive 5">
            <a:extLst>
              <a:ext uri="{FF2B5EF4-FFF2-40B4-BE49-F238E27FC236}">
                <a16:creationId xmlns:a16="http://schemas.microsoft.com/office/drawing/2014/main" id="{4A0E6B8B-2EB5-C6A5-EC15-41293B61A04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g1209397efd3_0_28"/>
          <p:cNvSpPr txBox="1">
            <a:spLocks noGrp="1"/>
          </p:cNvSpPr>
          <p:nvPr>
            <p:ph type="title"/>
          </p:nvPr>
        </p:nvSpPr>
        <p:spPr>
          <a:xfrm>
            <a:off x="2169458" y="0"/>
            <a:ext cx="6345891" cy="974400"/>
          </a:xfrm>
          <a:prstGeom prst="rect">
            <a:avLst/>
          </a:prstGeom>
          <a:noFill/>
          <a:ln>
            <a:noFill/>
          </a:ln>
        </p:spPr>
        <p:txBody>
          <a:bodyPr spcFirstLastPara="1" wrap="square" lIns="91425" tIns="45700" rIns="91425" bIns="45700" anchor="ctr" anchorCtr="0">
            <a:normAutofit/>
          </a:bodyPr>
          <a:lstStyle/>
          <a:p>
            <a:pPr>
              <a:buSzPct val="100000"/>
              <a:buFont typeface="Times New Roman"/>
            </a:pPr>
            <a:r>
              <a:rPr lang="fr-FR" sz="3200" dirty="0">
                <a:solidFill>
                  <a:schemeClr val="accent2">
                    <a:lumMod val="75000"/>
                  </a:schemeClr>
                </a:solidFill>
                <a:latin typeface="Trebuchet MS" panose="020B0603020202020204" pitchFamily="34" charset="0"/>
                <a:cs typeface="Times New Roman"/>
                <a:sym typeface="Times New Roman"/>
              </a:rPr>
              <a:t> III - Résultats (suite)</a:t>
            </a:r>
            <a:br>
              <a:rPr lang="fr-FR" sz="3200" dirty="0">
                <a:solidFill>
                  <a:schemeClr val="accent2">
                    <a:lumMod val="75000"/>
                  </a:schemeClr>
                </a:solidFill>
                <a:latin typeface="Trebuchet MS" panose="020B0603020202020204" pitchFamily="34" charset="0"/>
                <a:cs typeface="Times New Roman"/>
                <a:sym typeface="Times New Roman"/>
              </a:rPr>
            </a:br>
            <a:endParaRPr sz="3200" dirty="0">
              <a:solidFill>
                <a:schemeClr val="accent2">
                  <a:lumMod val="75000"/>
                </a:schemeClr>
              </a:solidFill>
              <a:latin typeface="Trebuchet MS" panose="020B0603020202020204" pitchFamily="34" charset="0"/>
              <a:cs typeface="Times New Roman"/>
              <a:sym typeface="Times New Roman"/>
            </a:endParaRPr>
          </a:p>
        </p:txBody>
      </p:sp>
      <p:sp>
        <p:nvSpPr>
          <p:cNvPr id="137" name="Google Shape;137;g1209397efd3_0_28"/>
          <p:cNvSpPr txBox="1">
            <a:spLocks noGrp="1"/>
          </p:cNvSpPr>
          <p:nvPr>
            <p:ph type="body" idx="1"/>
          </p:nvPr>
        </p:nvSpPr>
        <p:spPr>
          <a:xfrm>
            <a:off x="628650" y="663675"/>
            <a:ext cx="7886700" cy="52026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500"/>
              </a:spcBef>
              <a:spcAft>
                <a:spcPts val="0"/>
              </a:spcAft>
              <a:buNone/>
            </a:pPr>
            <a:r>
              <a:rPr lang="fr-FR" sz="2600" dirty="0" smtClean="0">
                <a:latin typeface="Times New Roman"/>
                <a:ea typeface="Times New Roman"/>
                <a:cs typeface="Times New Roman"/>
                <a:sym typeface="Times New Roman"/>
              </a:rPr>
              <a:t>        Captures </a:t>
            </a:r>
            <a:r>
              <a:rPr lang="fr-FR" sz="2600" dirty="0">
                <a:latin typeface="Times New Roman"/>
                <a:ea typeface="Times New Roman"/>
                <a:cs typeface="Times New Roman"/>
                <a:sym typeface="Times New Roman"/>
              </a:rPr>
              <a:t>de favoris de Tableau de bord</a:t>
            </a:r>
            <a:endParaRPr sz="2600" dirty="0">
              <a:latin typeface="Times New Roman"/>
              <a:ea typeface="Times New Roman"/>
              <a:cs typeface="Times New Roman"/>
              <a:sym typeface="Times New Roman"/>
            </a:endParaRPr>
          </a:p>
          <a:p>
            <a:pPr marL="0" lvl="0" indent="0" algn="l" rtl="0">
              <a:lnSpc>
                <a:spcPct val="90000"/>
              </a:lnSpc>
              <a:spcBef>
                <a:spcPts val="500"/>
              </a:spcBef>
              <a:spcAft>
                <a:spcPts val="0"/>
              </a:spcAft>
              <a:buNone/>
            </a:pPr>
            <a:endParaRPr sz="2600" dirty="0">
              <a:latin typeface="Times New Roman"/>
              <a:ea typeface="Times New Roman"/>
              <a:cs typeface="Times New Roman"/>
              <a:sym typeface="Times New Roman"/>
            </a:endParaRPr>
          </a:p>
        </p:txBody>
      </p:sp>
      <p:graphicFrame>
        <p:nvGraphicFramePr>
          <p:cNvPr id="138" name="Google Shape;138;g1209397efd3_0_28"/>
          <p:cNvGraphicFramePr/>
          <p:nvPr>
            <p:extLst>
              <p:ext uri="{D42A27DB-BD31-4B8C-83A1-F6EECF244321}">
                <p14:modId xmlns:p14="http://schemas.microsoft.com/office/powerpoint/2010/main" val="2904617852"/>
              </p:ext>
            </p:extLst>
          </p:nvPr>
        </p:nvGraphicFramePr>
        <p:xfrm>
          <a:off x="100" y="1519976"/>
          <a:ext cx="9143975" cy="4469933"/>
        </p:xfrm>
        <a:graphic>
          <a:graphicData uri="http://schemas.openxmlformats.org/drawingml/2006/table">
            <a:tbl>
              <a:tblPr>
                <a:noFill/>
                <a:tableStyleId>{63884516-2DC8-489E-A1BE-C32D57302EF2}</a:tableStyleId>
              </a:tblPr>
              <a:tblGrid>
                <a:gridCol w="1111125">
                  <a:extLst>
                    <a:ext uri="{9D8B030D-6E8A-4147-A177-3AD203B41FA5}">
                      <a16:colId xmlns:a16="http://schemas.microsoft.com/office/drawing/2014/main" val="20000"/>
                    </a:ext>
                  </a:extLst>
                </a:gridCol>
                <a:gridCol w="719500">
                  <a:extLst>
                    <a:ext uri="{9D8B030D-6E8A-4147-A177-3AD203B41FA5}">
                      <a16:colId xmlns:a16="http://schemas.microsoft.com/office/drawing/2014/main" val="20001"/>
                    </a:ext>
                  </a:extLst>
                </a:gridCol>
                <a:gridCol w="664850">
                  <a:extLst>
                    <a:ext uri="{9D8B030D-6E8A-4147-A177-3AD203B41FA5}">
                      <a16:colId xmlns:a16="http://schemas.microsoft.com/office/drawing/2014/main" val="20002"/>
                    </a:ext>
                  </a:extLst>
                </a:gridCol>
                <a:gridCol w="664850">
                  <a:extLst>
                    <a:ext uri="{9D8B030D-6E8A-4147-A177-3AD203B41FA5}">
                      <a16:colId xmlns:a16="http://schemas.microsoft.com/office/drawing/2014/main" val="20003"/>
                    </a:ext>
                  </a:extLst>
                </a:gridCol>
                <a:gridCol w="664850">
                  <a:extLst>
                    <a:ext uri="{9D8B030D-6E8A-4147-A177-3AD203B41FA5}">
                      <a16:colId xmlns:a16="http://schemas.microsoft.com/office/drawing/2014/main" val="20004"/>
                    </a:ext>
                  </a:extLst>
                </a:gridCol>
                <a:gridCol w="664850">
                  <a:extLst>
                    <a:ext uri="{9D8B030D-6E8A-4147-A177-3AD203B41FA5}">
                      <a16:colId xmlns:a16="http://schemas.microsoft.com/office/drawing/2014/main" val="20005"/>
                    </a:ext>
                  </a:extLst>
                </a:gridCol>
                <a:gridCol w="664850">
                  <a:extLst>
                    <a:ext uri="{9D8B030D-6E8A-4147-A177-3AD203B41FA5}">
                      <a16:colId xmlns:a16="http://schemas.microsoft.com/office/drawing/2014/main" val="20006"/>
                    </a:ext>
                  </a:extLst>
                </a:gridCol>
                <a:gridCol w="664850">
                  <a:extLst>
                    <a:ext uri="{9D8B030D-6E8A-4147-A177-3AD203B41FA5}">
                      <a16:colId xmlns:a16="http://schemas.microsoft.com/office/drawing/2014/main" val="20007"/>
                    </a:ext>
                  </a:extLst>
                </a:gridCol>
                <a:gridCol w="664850">
                  <a:extLst>
                    <a:ext uri="{9D8B030D-6E8A-4147-A177-3AD203B41FA5}">
                      <a16:colId xmlns:a16="http://schemas.microsoft.com/office/drawing/2014/main" val="20008"/>
                    </a:ext>
                  </a:extLst>
                </a:gridCol>
                <a:gridCol w="664850">
                  <a:extLst>
                    <a:ext uri="{9D8B030D-6E8A-4147-A177-3AD203B41FA5}">
                      <a16:colId xmlns:a16="http://schemas.microsoft.com/office/drawing/2014/main" val="20009"/>
                    </a:ext>
                  </a:extLst>
                </a:gridCol>
                <a:gridCol w="664850">
                  <a:extLst>
                    <a:ext uri="{9D8B030D-6E8A-4147-A177-3AD203B41FA5}">
                      <a16:colId xmlns:a16="http://schemas.microsoft.com/office/drawing/2014/main" val="20010"/>
                    </a:ext>
                  </a:extLst>
                </a:gridCol>
                <a:gridCol w="664850">
                  <a:extLst>
                    <a:ext uri="{9D8B030D-6E8A-4147-A177-3AD203B41FA5}">
                      <a16:colId xmlns:a16="http://schemas.microsoft.com/office/drawing/2014/main" val="20011"/>
                    </a:ext>
                  </a:extLst>
                </a:gridCol>
                <a:gridCol w="664850">
                  <a:extLst>
                    <a:ext uri="{9D8B030D-6E8A-4147-A177-3AD203B41FA5}">
                      <a16:colId xmlns:a16="http://schemas.microsoft.com/office/drawing/2014/main" val="20012"/>
                    </a:ext>
                  </a:extLst>
                </a:gridCol>
              </a:tblGrid>
              <a:tr h="264000">
                <a:tc>
                  <a:txBody>
                    <a:bodyPr/>
                    <a:lstStyle/>
                    <a:p>
                      <a:pPr marL="0" lvl="0" indent="0" algn="ctr" rtl="0">
                        <a:lnSpc>
                          <a:spcPct val="115000"/>
                        </a:lnSpc>
                        <a:spcBef>
                          <a:spcPts val="1200"/>
                        </a:spcBef>
                        <a:spcAft>
                          <a:spcPts val="0"/>
                        </a:spcAft>
                        <a:buNone/>
                      </a:pPr>
                      <a:r>
                        <a:rPr lang="fr-FR" sz="1000" b="1" dirty="0"/>
                        <a:t>Période </a:t>
                      </a:r>
                      <a:endParaRPr sz="1000" b="1" dirty="0"/>
                    </a:p>
                  </a:txBody>
                  <a:tcPr marL="12700" marR="50800" marT="12700" marB="12700">
                    <a:lnL w="12700" cap="flat" cmpd="sng">
                      <a:solidFill>
                        <a:srgbClr val="B2B2B2"/>
                      </a:solidFill>
                      <a:prstDash val="solid"/>
                      <a:round/>
                      <a:headEnd type="none" w="sm" len="sm"/>
                      <a:tailEnd type="none" w="sm" len="sm"/>
                    </a:lnL>
                    <a:lnR w="9525" cap="flat" cmpd="sng" algn="ctr">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C7D5E9"/>
                    </a:solidFill>
                  </a:tcPr>
                </a:tc>
                <a:tc>
                  <a:txBody>
                    <a:bodyPr/>
                    <a:lstStyle/>
                    <a:p>
                      <a:pPr marL="0" lvl="0" indent="0" algn="ctr" rtl="0">
                        <a:lnSpc>
                          <a:spcPct val="115000"/>
                        </a:lnSpc>
                        <a:spcBef>
                          <a:spcPts val="1200"/>
                        </a:spcBef>
                        <a:spcAft>
                          <a:spcPts val="0"/>
                        </a:spcAft>
                        <a:buNone/>
                      </a:pPr>
                      <a:r>
                        <a:rPr lang="fr-FR" sz="700" b="1" dirty="0"/>
                        <a:t>Janvier</a:t>
                      </a:r>
                      <a:endParaRPr sz="70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b="1" dirty="0"/>
                        <a:t>Février</a:t>
                      </a:r>
                      <a:endParaRPr sz="70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b="1" dirty="0"/>
                        <a:t>Mars</a:t>
                      </a:r>
                      <a:endParaRPr sz="70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b="1" dirty="0"/>
                        <a:t>Avril</a:t>
                      </a:r>
                      <a:endParaRPr sz="70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b="1" dirty="0"/>
                        <a:t>Mai</a:t>
                      </a:r>
                      <a:endParaRPr sz="70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b="1" dirty="0"/>
                        <a:t>Juin</a:t>
                      </a:r>
                      <a:endParaRPr sz="70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b="1" dirty="0"/>
                        <a:t>Juillet</a:t>
                      </a:r>
                      <a:endParaRPr sz="70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b="1" dirty="0"/>
                        <a:t>Août</a:t>
                      </a:r>
                      <a:endParaRPr sz="70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b="1" dirty="0"/>
                        <a:t>Septembre</a:t>
                      </a:r>
                      <a:endParaRPr sz="70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b="1" dirty="0"/>
                        <a:t>Octobre</a:t>
                      </a:r>
                      <a:endParaRPr sz="70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b="1" dirty="0"/>
                        <a:t>Novembre</a:t>
                      </a:r>
                      <a:endParaRPr sz="700" b="1"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700" b="1" dirty="0"/>
                        <a:t>Décembre</a:t>
                      </a:r>
                      <a:endParaRPr sz="700" b="1" dirty="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w="12700" cap="flat" cmpd="sng">
                      <a:solidFill>
                        <a:srgbClr val="B2B2B2"/>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extLst>
                  <a:ext uri="{0D108BD9-81ED-4DB2-BD59-A6C34878D82A}">
                    <a16:rowId xmlns:a16="http://schemas.microsoft.com/office/drawing/2014/main" val="10000"/>
                  </a:ext>
                </a:extLst>
              </a:tr>
              <a:tr h="317981">
                <a:tc>
                  <a:txBody>
                    <a:bodyPr/>
                    <a:lstStyle/>
                    <a:p>
                      <a:pPr marL="0" lvl="0" indent="0" algn="ctr" rtl="0">
                        <a:lnSpc>
                          <a:spcPct val="115000"/>
                        </a:lnSpc>
                        <a:spcBef>
                          <a:spcPts val="1200"/>
                        </a:spcBef>
                        <a:spcAft>
                          <a:spcPts val="0"/>
                        </a:spcAft>
                        <a:buNone/>
                      </a:pPr>
                      <a:r>
                        <a:rPr lang="fr-FR" sz="1000" b="1" dirty="0"/>
                        <a:t>Régions</a:t>
                      </a:r>
                      <a:endParaRPr sz="10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C7D5E9"/>
                    </a:solidFill>
                  </a:tcPr>
                </a:tc>
                <a:tc>
                  <a:txBody>
                    <a:bodyPr/>
                    <a:lstStyle/>
                    <a:p>
                      <a:pPr marL="0" lvl="0" indent="0" algn="ctr" rtl="0">
                        <a:lnSpc>
                          <a:spcPct val="115000"/>
                        </a:lnSpc>
                        <a:spcBef>
                          <a:spcPts val="1200"/>
                        </a:spcBef>
                        <a:spcAft>
                          <a:spcPts val="0"/>
                        </a:spcAft>
                        <a:buNone/>
                      </a:pPr>
                      <a:r>
                        <a:rPr lang="fr-FR" sz="500"/>
                        <a:t>Promptitude Rapport Vacc 1er echelon</a:t>
                      </a:r>
                      <a:endParaRPr sz="5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9525" cap="flat" cmpd="sng" algn="ctr">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500"/>
                        <a:t>Promptitude Rapport Vacc 1er echelon</a:t>
                      </a:r>
                      <a:endParaRPr sz="5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9525" cap="flat" cmpd="sng" algn="ctr">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500"/>
                        <a:t>Promptitude Rapport Vacc 1er echelon</a:t>
                      </a:r>
                      <a:endParaRPr sz="5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9525" cap="flat" cmpd="sng" algn="ctr">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500"/>
                        <a:t>Promptitude Rapport Vacc 1er echelon</a:t>
                      </a:r>
                      <a:endParaRPr sz="5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9525" cap="flat" cmpd="sng" algn="ctr">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500"/>
                        <a:t>Promptitude Rapport Vacc 1er echelon</a:t>
                      </a:r>
                      <a:endParaRPr sz="5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9525" cap="flat" cmpd="sng" algn="ctr">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500"/>
                        <a:t>Promptitude Rapport Vacc 1er echelon</a:t>
                      </a:r>
                      <a:endParaRPr sz="5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9525" cap="flat" cmpd="sng" algn="ctr">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500"/>
                        <a:t>Promptitude Rapport Vacc 1er echelon</a:t>
                      </a:r>
                      <a:endParaRPr sz="5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9525" cap="flat" cmpd="sng" algn="ctr">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500"/>
                        <a:t>Promptitude Rapport Vacc 1er echelon</a:t>
                      </a:r>
                      <a:endParaRPr sz="5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9525" cap="flat" cmpd="sng" algn="ctr">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500"/>
                        <a:t>Promptitude Rapport Vacc 1er echelon</a:t>
                      </a:r>
                      <a:endParaRPr sz="5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9525" cap="flat" cmpd="sng" algn="ctr">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500"/>
                        <a:t>Promptitude Rapport Vacc 1er echelon</a:t>
                      </a:r>
                      <a:endParaRPr sz="5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9525" cap="flat" cmpd="sng" algn="ctr">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500"/>
                        <a:t>Promptitude Rapport Vacc 1er echelon</a:t>
                      </a:r>
                      <a:endParaRPr sz="5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w="9525" cap="flat" cmpd="sng" algn="ctr">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500"/>
                        <a:t>Promptitude Rapport Vacc 1er echelon</a:t>
                      </a:r>
                      <a:endParaRPr sz="50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w="9525" cap="flat" cmpd="sng" algn="ctr">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extLst>
                  <a:ext uri="{0D108BD9-81ED-4DB2-BD59-A6C34878D82A}">
                    <a16:rowId xmlns:a16="http://schemas.microsoft.com/office/drawing/2014/main" val="10001"/>
                  </a:ext>
                </a:extLst>
              </a:tr>
              <a:tr h="323996">
                <a:tc>
                  <a:txBody>
                    <a:bodyPr/>
                    <a:lstStyle/>
                    <a:p>
                      <a:pPr marL="0" lvl="0" indent="0" algn="l" rtl="0">
                        <a:lnSpc>
                          <a:spcPct val="115000"/>
                        </a:lnSpc>
                        <a:spcBef>
                          <a:spcPts val="1200"/>
                        </a:spcBef>
                        <a:spcAft>
                          <a:spcPts val="0"/>
                        </a:spcAft>
                        <a:buNone/>
                      </a:pPr>
                      <a:r>
                        <a:rPr lang="fr-FR" sz="900" b="1" dirty="0"/>
                        <a:t>Bamako</a:t>
                      </a:r>
                      <a:endParaRPr sz="9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00">
                          <a:solidFill>
                            <a:srgbClr val="FFFFFF"/>
                          </a:solidFill>
                        </a:rPr>
                        <a:t>49.3</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t>60.9</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53.6</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59.4</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50.7</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53.6</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solidFill>
                            <a:srgbClr val="FFFFFF"/>
                          </a:solidFill>
                        </a:rPr>
                        <a:t>44.9</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t>65.2</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60.9</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solidFill>
                            <a:srgbClr val="FFFFFF"/>
                          </a:solidFill>
                        </a:rPr>
                        <a:t>49.3</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t>56.5</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58</a:t>
                      </a:r>
                      <a:endParaRPr sz="100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extLst>
                  <a:ext uri="{0D108BD9-81ED-4DB2-BD59-A6C34878D82A}">
                    <a16:rowId xmlns:a16="http://schemas.microsoft.com/office/drawing/2014/main" val="10002"/>
                  </a:ext>
                </a:extLst>
              </a:tr>
              <a:tr h="323996">
                <a:tc>
                  <a:txBody>
                    <a:bodyPr/>
                    <a:lstStyle/>
                    <a:p>
                      <a:pPr marL="0" lvl="0" indent="0" algn="l" rtl="0">
                        <a:lnSpc>
                          <a:spcPct val="115000"/>
                        </a:lnSpc>
                        <a:spcBef>
                          <a:spcPts val="1200"/>
                        </a:spcBef>
                        <a:spcAft>
                          <a:spcPts val="0"/>
                        </a:spcAft>
                        <a:buNone/>
                      </a:pPr>
                      <a:r>
                        <a:rPr lang="fr-FR" sz="900" b="1" dirty="0"/>
                        <a:t>Gao</a:t>
                      </a:r>
                      <a:endParaRPr sz="9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00">
                          <a:solidFill>
                            <a:srgbClr val="FFFFFF"/>
                          </a:solidFill>
                        </a:rPr>
                        <a:t>48.4</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48.4</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dirty="0"/>
                        <a:t>62.1</a:t>
                      </a:r>
                      <a:endParaRPr sz="1000"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55.8</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55.8</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68.4</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solidFill>
                            <a:srgbClr val="FFFFFF"/>
                          </a:solidFill>
                        </a:rPr>
                        <a:t>42.1</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35.8</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45.3</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12.6</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5.3</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27.4</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extLst>
                  <a:ext uri="{0D108BD9-81ED-4DB2-BD59-A6C34878D82A}">
                    <a16:rowId xmlns:a16="http://schemas.microsoft.com/office/drawing/2014/main" val="10003"/>
                  </a:ext>
                </a:extLst>
              </a:tr>
              <a:tr h="323996">
                <a:tc>
                  <a:txBody>
                    <a:bodyPr/>
                    <a:lstStyle/>
                    <a:p>
                      <a:pPr marL="0" lvl="0" indent="0" algn="l" rtl="0">
                        <a:lnSpc>
                          <a:spcPct val="115000"/>
                        </a:lnSpc>
                        <a:spcBef>
                          <a:spcPts val="1200"/>
                        </a:spcBef>
                        <a:spcAft>
                          <a:spcPts val="0"/>
                        </a:spcAft>
                        <a:buNone/>
                      </a:pPr>
                      <a:r>
                        <a:rPr lang="fr-FR" sz="900" b="1" dirty="0"/>
                        <a:t>Kayes</a:t>
                      </a:r>
                      <a:endParaRPr sz="9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00"/>
                        <a:t>74.9</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73</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80.6</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77.6</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65.4</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74.9</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56.3</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68.8</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67.7</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66.9</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72.6</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77.9</a:t>
                      </a:r>
                      <a:endParaRPr sz="100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extLst>
                  <a:ext uri="{0D108BD9-81ED-4DB2-BD59-A6C34878D82A}">
                    <a16:rowId xmlns:a16="http://schemas.microsoft.com/office/drawing/2014/main" val="10004"/>
                  </a:ext>
                </a:extLst>
              </a:tr>
              <a:tr h="323996">
                <a:tc>
                  <a:txBody>
                    <a:bodyPr/>
                    <a:lstStyle/>
                    <a:p>
                      <a:pPr marL="0" lvl="0" indent="0" algn="l" rtl="0">
                        <a:lnSpc>
                          <a:spcPct val="115000"/>
                        </a:lnSpc>
                        <a:spcBef>
                          <a:spcPts val="1200"/>
                        </a:spcBef>
                        <a:spcAft>
                          <a:spcPts val="0"/>
                        </a:spcAft>
                        <a:buNone/>
                      </a:pPr>
                      <a:r>
                        <a:rPr lang="fr-FR" sz="900" b="1" dirty="0"/>
                        <a:t>Kidal</a:t>
                      </a:r>
                      <a:endParaRPr sz="9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00">
                          <a:solidFill>
                            <a:srgbClr val="FFFFFF"/>
                          </a:solidFill>
                        </a:rPr>
                        <a:t>0</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0</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0</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5.3</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0</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10.5</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5.3</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0</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0</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0</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15.8</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0</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extLst>
                  <a:ext uri="{0D108BD9-81ED-4DB2-BD59-A6C34878D82A}">
                    <a16:rowId xmlns:a16="http://schemas.microsoft.com/office/drawing/2014/main" val="10005"/>
                  </a:ext>
                </a:extLst>
              </a:tr>
              <a:tr h="323996">
                <a:tc>
                  <a:txBody>
                    <a:bodyPr/>
                    <a:lstStyle/>
                    <a:p>
                      <a:pPr marL="0" lvl="0" indent="0" algn="l" rtl="0">
                        <a:lnSpc>
                          <a:spcPct val="115000"/>
                        </a:lnSpc>
                        <a:spcBef>
                          <a:spcPts val="1200"/>
                        </a:spcBef>
                        <a:spcAft>
                          <a:spcPts val="0"/>
                        </a:spcAft>
                        <a:buNone/>
                      </a:pPr>
                      <a:r>
                        <a:rPr lang="fr-FR" sz="900" b="1" dirty="0"/>
                        <a:t>Koulikoro</a:t>
                      </a:r>
                      <a:endParaRPr sz="9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00"/>
                        <a:t>88.1</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89.3</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82.8</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79.9</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80.3</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78.7</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57.8</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82</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78.7</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79.1</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84.8</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82.4</a:t>
                      </a:r>
                      <a:endParaRPr sz="100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extLst>
                  <a:ext uri="{0D108BD9-81ED-4DB2-BD59-A6C34878D82A}">
                    <a16:rowId xmlns:a16="http://schemas.microsoft.com/office/drawing/2014/main" val="10006"/>
                  </a:ext>
                </a:extLst>
              </a:tr>
              <a:tr h="323996">
                <a:tc>
                  <a:txBody>
                    <a:bodyPr/>
                    <a:lstStyle/>
                    <a:p>
                      <a:pPr marL="0" lvl="0" indent="0" algn="l" rtl="0">
                        <a:lnSpc>
                          <a:spcPct val="115000"/>
                        </a:lnSpc>
                        <a:spcBef>
                          <a:spcPts val="1200"/>
                        </a:spcBef>
                        <a:spcAft>
                          <a:spcPts val="0"/>
                        </a:spcAft>
                        <a:buNone/>
                      </a:pPr>
                      <a:r>
                        <a:rPr lang="fr-FR" sz="900" b="1" dirty="0"/>
                        <a:t>Menaka</a:t>
                      </a:r>
                      <a:endParaRPr sz="9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00">
                          <a:solidFill>
                            <a:srgbClr val="FFFFFF"/>
                          </a:solidFill>
                        </a:rPr>
                        <a:t>1.8</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1.8</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3.5</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3.5</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1.8</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7</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7</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5.3</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7</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8.8</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15.8</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21.1</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extLst>
                  <a:ext uri="{0D108BD9-81ED-4DB2-BD59-A6C34878D82A}">
                    <a16:rowId xmlns:a16="http://schemas.microsoft.com/office/drawing/2014/main" val="10007"/>
                  </a:ext>
                </a:extLst>
              </a:tr>
              <a:tr h="323996">
                <a:tc>
                  <a:txBody>
                    <a:bodyPr/>
                    <a:lstStyle/>
                    <a:p>
                      <a:pPr marL="0" lvl="0" indent="0" algn="l" rtl="0">
                        <a:lnSpc>
                          <a:spcPct val="115000"/>
                        </a:lnSpc>
                        <a:spcBef>
                          <a:spcPts val="1200"/>
                        </a:spcBef>
                        <a:spcAft>
                          <a:spcPts val="0"/>
                        </a:spcAft>
                        <a:buNone/>
                      </a:pPr>
                      <a:r>
                        <a:rPr lang="fr-FR" sz="900" b="1" dirty="0"/>
                        <a:t>Mopti</a:t>
                      </a:r>
                      <a:endParaRPr sz="9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00"/>
                        <a:t>85.5</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88.8</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87.7</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91.1</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79.3</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74.9</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69.3</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93.3</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88.8</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89.4</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84.9</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91.6</a:t>
                      </a:r>
                      <a:endParaRPr sz="100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extLst>
                  <a:ext uri="{0D108BD9-81ED-4DB2-BD59-A6C34878D82A}">
                    <a16:rowId xmlns:a16="http://schemas.microsoft.com/office/drawing/2014/main" val="10008"/>
                  </a:ext>
                </a:extLst>
              </a:tr>
              <a:tr h="323996">
                <a:tc>
                  <a:txBody>
                    <a:bodyPr/>
                    <a:lstStyle/>
                    <a:p>
                      <a:pPr marL="0" lvl="0" indent="0" algn="l" rtl="0">
                        <a:lnSpc>
                          <a:spcPct val="115000"/>
                        </a:lnSpc>
                        <a:spcBef>
                          <a:spcPts val="1200"/>
                        </a:spcBef>
                        <a:spcAft>
                          <a:spcPts val="0"/>
                        </a:spcAft>
                        <a:buNone/>
                      </a:pPr>
                      <a:r>
                        <a:rPr lang="fr-FR" sz="900" b="1" dirty="0"/>
                        <a:t>Sikasso</a:t>
                      </a:r>
                      <a:endParaRPr sz="9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00"/>
                        <a:t>70.5</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75</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88.3</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dirty="0"/>
                        <a:t>82.2</a:t>
                      </a:r>
                      <a:endParaRPr sz="1000"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76.5</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74.2</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62.5</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74.6</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84.8</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83</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82.2</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89</a:t>
                      </a:r>
                      <a:endParaRPr sz="100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extLst>
                  <a:ext uri="{0D108BD9-81ED-4DB2-BD59-A6C34878D82A}">
                    <a16:rowId xmlns:a16="http://schemas.microsoft.com/office/drawing/2014/main" val="10009"/>
                  </a:ext>
                </a:extLst>
              </a:tr>
              <a:tr h="323996">
                <a:tc>
                  <a:txBody>
                    <a:bodyPr/>
                    <a:lstStyle/>
                    <a:p>
                      <a:pPr marL="0" lvl="0" indent="0" algn="l" rtl="0">
                        <a:lnSpc>
                          <a:spcPct val="115000"/>
                        </a:lnSpc>
                        <a:spcBef>
                          <a:spcPts val="1200"/>
                        </a:spcBef>
                        <a:spcAft>
                          <a:spcPts val="0"/>
                        </a:spcAft>
                        <a:buNone/>
                      </a:pPr>
                      <a:r>
                        <a:rPr lang="fr-FR" sz="900" b="1" dirty="0"/>
                        <a:t>Ségou</a:t>
                      </a:r>
                      <a:endParaRPr sz="9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00"/>
                        <a:t>79.6</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81.5</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83.9</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83.4</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dirty="0"/>
                        <a:t>73</a:t>
                      </a:r>
                      <a:endParaRPr sz="1000" dirty="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75.8</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59.7</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t>82.9</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81.5</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86.7</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84.8</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t>85.3</a:t>
                      </a:r>
                      <a:endParaRPr sz="100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extLst>
                  <a:ext uri="{0D108BD9-81ED-4DB2-BD59-A6C34878D82A}">
                    <a16:rowId xmlns:a16="http://schemas.microsoft.com/office/drawing/2014/main" val="10010"/>
                  </a:ext>
                </a:extLst>
              </a:tr>
              <a:tr h="323996">
                <a:tc>
                  <a:txBody>
                    <a:bodyPr/>
                    <a:lstStyle/>
                    <a:p>
                      <a:pPr marL="0" lvl="0" indent="0" algn="l" rtl="0">
                        <a:lnSpc>
                          <a:spcPct val="115000"/>
                        </a:lnSpc>
                        <a:spcBef>
                          <a:spcPts val="1200"/>
                        </a:spcBef>
                        <a:spcAft>
                          <a:spcPts val="0"/>
                        </a:spcAft>
                        <a:buNone/>
                      </a:pPr>
                      <a:r>
                        <a:rPr lang="fr-FR" sz="900" b="1" dirty="0"/>
                        <a:t>Taoudénit</a:t>
                      </a:r>
                      <a:endParaRPr sz="9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00">
                          <a:solidFill>
                            <a:srgbClr val="FFFFFF"/>
                          </a:solidFill>
                        </a:rPr>
                        <a:t>0</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5</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5</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0</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15</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t>95</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00FF00"/>
                    </a:solidFill>
                  </a:tcPr>
                </a:tc>
                <a:tc>
                  <a:txBody>
                    <a:bodyPr/>
                    <a:lstStyle/>
                    <a:p>
                      <a:pPr marL="0" lvl="0" indent="0" algn="ctr" rtl="0">
                        <a:lnSpc>
                          <a:spcPct val="115000"/>
                        </a:lnSpc>
                        <a:spcBef>
                          <a:spcPts val="1200"/>
                        </a:spcBef>
                        <a:spcAft>
                          <a:spcPts val="0"/>
                        </a:spcAft>
                        <a:buNone/>
                      </a:pPr>
                      <a:r>
                        <a:rPr lang="fr-FR" sz="1000">
                          <a:solidFill>
                            <a:srgbClr val="FFFFFF"/>
                          </a:solidFill>
                        </a:rPr>
                        <a:t>0</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0</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0</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0</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15</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30</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extLst>
                  <a:ext uri="{0D108BD9-81ED-4DB2-BD59-A6C34878D82A}">
                    <a16:rowId xmlns:a16="http://schemas.microsoft.com/office/drawing/2014/main" val="10011"/>
                  </a:ext>
                </a:extLst>
              </a:tr>
              <a:tr h="323996">
                <a:tc>
                  <a:txBody>
                    <a:bodyPr/>
                    <a:lstStyle/>
                    <a:p>
                      <a:pPr marL="0" lvl="0" indent="0" algn="l" rtl="0">
                        <a:lnSpc>
                          <a:spcPct val="115000"/>
                        </a:lnSpc>
                        <a:spcBef>
                          <a:spcPts val="1200"/>
                        </a:spcBef>
                        <a:spcAft>
                          <a:spcPts val="0"/>
                        </a:spcAft>
                        <a:buNone/>
                      </a:pPr>
                      <a:r>
                        <a:rPr lang="fr-FR" sz="900" b="1" dirty="0"/>
                        <a:t>Tombouctou</a:t>
                      </a:r>
                      <a:endParaRPr sz="900" b="1" dirty="0"/>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000">
                          <a:solidFill>
                            <a:srgbClr val="FFFFFF"/>
                          </a:solidFill>
                        </a:rPr>
                        <a:t>41.7</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39.8</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t>61.1</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solidFill>
                            <a:srgbClr val="FFFFFF"/>
                          </a:solidFill>
                        </a:rPr>
                        <a:t>42.6</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38</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t>55.6</a:t>
                      </a:r>
                      <a:endParaRPr sz="1000"/>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000">
                          <a:solidFill>
                            <a:srgbClr val="FFFFFF"/>
                          </a:solidFill>
                        </a:rPr>
                        <a:t>22.2</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30.6</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17.6</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5.6</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a:solidFill>
                            <a:srgbClr val="FFFFFF"/>
                          </a:solidFill>
                        </a:rPr>
                        <a:t>6.5</a:t>
                      </a:r>
                      <a:endParaRPr sz="1000">
                        <a:solidFill>
                          <a:srgbClr val="FFFFFF"/>
                        </a:solidFill>
                      </a:endParaRPr>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tc>
                  <a:txBody>
                    <a:bodyPr/>
                    <a:lstStyle/>
                    <a:p>
                      <a:pPr marL="0" lvl="0" indent="0" algn="ctr" rtl="0">
                        <a:lnSpc>
                          <a:spcPct val="115000"/>
                        </a:lnSpc>
                        <a:spcBef>
                          <a:spcPts val="1200"/>
                        </a:spcBef>
                        <a:spcAft>
                          <a:spcPts val="0"/>
                        </a:spcAft>
                        <a:buNone/>
                      </a:pPr>
                      <a:r>
                        <a:rPr lang="fr-FR" sz="1000" dirty="0">
                          <a:solidFill>
                            <a:srgbClr val="FFFFFF"/>
                          </a:solidFill>
                        </a:rPr>
                        <a:t>18.5</a:t>
                      </a:r>
                      <a:endParaRPr sz="1000" dirty="0">
                        <a:solidFill>
                          <a:srgbClr val="FFFFFF"/>
                        </a:solidFill>
                      </a:endParaRPr>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0000"/>
                    </a:solidFill>
                  </a:tcPr>
                </a:tc>
                <a:extLst>
                  <a:ext uri="{0D108BD9-81ED-4DB2-BD59-A6C34878D82A}">
                    <a16:rowId xmlns:a16="http://schemas.microsoft.com/office/drawing/2014/main" val="10012"/>
                  </a:ext>
                </a:extLst>
              </a:tr>
              <a:tr h="323996">
                <a:tc>
                  <a:txBody>
                    <a:bodyPr/>
                    <a:lstStyle/>
                    <a:p>
                      <a:pPr marL="0" lvl="0" indent="0" algn="ctr" rtl="0">
                        <a:lnSpc>
                          <a:spcPct val="115000"/>
                        </a:lnSpc>
                        <a:spcBef>
                          <a:spcPts val="1200"/>
                        </a:spcBef>
                        <a:spcAft>
                          <a:spcPts val="0"/>
                        </a:spcAft>
                        <a:buNone/>
                      </a:pPr>
                      <a:r>
                        <a:rPr lang="fr-FR" sz="1000" b="1"/>
                        <a:t>Mali</a:t>
                      </a:r>
                      <a:endParaRPr sz="1000" b="1"/>
                    </a:p>
                  </a:txBody>
                  <a:tcPr marL="12700" marR="50800" marT="12700" marB="12700">
                    <a:lnL w="12700" cap="flat" cmpd="sng">
                      <a:solidFill>
                        <a:srgbClr val="B2B2B2"/>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DAE6F8"/>
                    </a:solidFill>
                  </a:tcPr>
                </a:tc>
                <a:tc>
                  <a:txBody>
                    <a:bodyPr/>
                    <a:lstStyle/>
                    <a:p>
                      <a:pPr marL="0" lvl="0" indent="0" algn="ctr" rtl="0">
                        <a:lnSpc>
                          <a:spcPct val="115000"/>
                        </a:lnSpc>
                        <a:spcBef>
                          <a:spcPts val="1200"/>
                        </a:spcBef>
                        <a:spcAft>
                          <a:spcPts val="0"/>
                        </a:spcAft>
                        <a:buNone/>
                      </a:pPr>
                      <a:r>
                        <a:rPr lang="fr-FR" sz="1100" b="1"/>
                        <a:t>68.3</a:t>
                      </a:r>
                      <a:endParaRPr sz="1100" b="1"/>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100" b="1"/>
                        <a:t>70.1</a:t>
                      </a:r>
                      <a:endParaRPr sz="1100" b="1"/>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100" b="1"/>
                        <a:t>75</a:t>
                      </a:r>
                      <a:endParaRPr sz="1100" b="1"/>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100" b="1"/>
                        <a:t>71.8</a:t>
                      </a:r>
                      <a:endParaRPr sz="1100" b="1"/>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100" b="1"/>
                        <a:t>65.3</a:t>
                      </a:r>
                      <a:endParaRPr sz="1100" b="1"/>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100" b="1"/>
                        <a:t>69.7</a:t>
                      </a:r>
                      <a:endParaRPr sz="1100" b="1"/>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100" b="1"/>
                        <a:t>52.6</a:t>
                      </a:r>
                      <a:endParaRPr sz="1100" b="1"/>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100" b="1"/>
                        <a:t>67.7</a:t>
                      </a:r>
                      <a:endParaRPr sz="1100" b="1"/>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100" b="1"/>
                        <a:t>67.6</a:t>
                      </a:r>
                      <a:endParaRPr sz="1100" b="1"/>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100" b="1"/>
                        <a:t>64.6</a:t>
                      </a:r>
                      <a:endParaRPr sz="1100" b="1"/>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100" b="1"/>
                        <a:t>66.2</a:t>
                      </a:r>
                      <a:endParaRPr sz="1100" b="1"/>
                    </a:p>
                  </a:txBody>
                  <a:tcPr marL="12700" marR="50800" marT="12700" marB="12700">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FFFF00"/>
                    </a:solidFill>
                  </a:tcPr>
                </a:tc>
                <a:tc>
                  <a:txBody>
                    <a:bodyPr/>
                    <a:lstStyle/>
                    <a:p>
                      <a:pPr marL="0" lvl="0" indent="0" algn="ctr" rtl="0">
                        <a:lnSpc>
                          <a:spcPct val="115000"/>
                        </a:lnSpc>
                        <a:spcBef>
                          <a:spcPts val="1200"/>
                        </a:spcBef>
                        <a:spcAft>
                          <a:spcPts val="0"/>
                        </a:spcAft>
                        <a:buNone/>
                      </a:pPr>
                      <a:r>
                        <a:rPr lang="fr-FR" sz="1100" b="1" dirty="0"/>
                        <a:t>71.2</a:t>
                      </a:r>
                      <a:endParaRPr sz="1100" b="1" dirty="0"/>
                    </a:p>
                  </a:txBody>
                  <a:tcPr marL="12700" marR="50800" marT="12700" marB="12700">
                    <a:lnL cap="flat" cmpd="sng">
                      <a:solidFill>
                        <a:srgbClr val="000000"/>
                      </a:solidFill>
                      <a:prstDash val="solid"/>
                      <a:round/>
                      <a:headEnd type="none" w="sm" len="sm"/>
                      <a:tailEnd type="none" w="sm" len="sm"/>
                    </a:lnL>
                    <a:lnR w="12700" cap="flat" cmpd="sng">
                      <a:solidFill>
                        <a:srgbClr val="B2B2B2"/>
                      </a:solidFill>
                      <a:prstDash val="solid"/>
                      <a:round/>
                      <a:headEnd type="none" w="sm" len="sm"/>
                      <a:tailEnd type="none" w="sm" len="sm"/>
                    </a:lnR>
                    <a:lnT cap="flat" cmpd="sng">
                      <a:solidFill>
                        <a:srgbClr val="000000"/>
                      </a:solidFill>
                      <a:prstDash val="solid"/>
                      <a:round/>
                      <a:headEnd type="none" w="sm" len="sm"/>
                      <a:tailEnd type="none" w="sm" len="sm"/>
                    </a:lnT>
                    <a:lnB w="12700" cap="flat" cmpd="sng">
                      <a:solidFill>
                        <a:srgbClr val="B2B2B2"/>
                      </a:solidFill>
                      <a:prstDash val="solid"/>
                      <a:round/>
                      <a:headEnd type="none" w="sm" len="sm"/>
                      <a:tailEnd type="none" w="sm" len="sm"/>
                    </a:lnB>
                    <a:solidFill>
                      <a:srgbClr val="FFFF00"/>
                    </a:solidFill>
                  </a:tcPr>
                </a:tc>
                <a:extLst>
                  <a:ext uri="{0D108BD9-81ED-4DB2-BD59-A6C34878D82A}">
                    <a16:rowId xmlns:a16="http://schemas.microsoft.com/office/drawing/2014/main" val="10013"/>
                  </a:ext>
                </a:extLst>
              </a:tr>
            </a:tbl>
          </a:graphicData>
        </a:graphic>
      </p:graphicFrame>
      <p:sp>
        <p:nvSpPr>
          <p:cNvPr id="139" name="Google Shape;139;g1209397efd3_0_28"/>
          <p:cNvSpPr txBox="1"/>
          <p:nvPr/>
        </p:nvSpPr>
        <p:spPr>
          <a:xfrm>
            <a:off x="0" y="1221675"/>
            <a:ext cx="8077200" cy="385200"/>
          </a:xfrm>
          <a:prstGeom prst="rect">
            <a:avLst/>
          </a:prstGeom>
          <a:noFill/>
          <a:ln>
            <a:noFill/>
          </a:ln>
        </p:spPr>
        <p:txBody>
          <a:bodyPr spcFirstLastPara="1" wrap="square" lIns="91425" tIns="91425" rIns="91425" bIns="91425" anchor="ctr" anchorCtr="0">
            <a:noAutofit/>
          </a:bodyPr>
          <a:lstStyle/>
          <a:p>
            <a:pPr marL="457200" lvl="0" indent="0" rtl="0">
              <a:lnSpc>
                <a:spcPct val="107916"/>
              </a:lnSpc>
              <a:spcBef>
                <a:spcPts val="0"/>
              </a:spcBef>
              <a:spcAft>
                <a:spcPts val="800"/>
              </a:spcAft>
              <a:buNone/>
            </a:pPr>
            <a:r>
              <a:rPr lang="fr-FR" b="1" dirty="0">
                <a:latin typeface="Times New Roman"/>
                <a:ea typeface="Times New Roman"/>
                <a:cs typeface="Times New Roman"/>
                <a:sym typeface="Times New Roman"/>
              </a:rPr>
              <a:t>Taux de promptitude des données de vaccination par région et par mois en 2021 dans le DHIS2</a:t>
            </a:r>
            <a:endParaRPr b="1" dirty="0">
              <a:latin typeface="Times New Roman"/>
              <a:ea typeface="Times New Roman"/>
              <a:cs typeface="Times New Roman"/>
              <a:sym typeface="Times New Roman"/>
            </a:endParaRPr>
          </a:p>
        </p:txBody>
      </p:sp>
      <p:sp>
        <p:nvSpPr>
          <p:cNvPr id="3" name="Espace réservé du pied de page 2">
            <a:extLst>
              <a:ext uri="{FF2B5EF4-FFF2-40B4-BE49-F238E27FC236}">
                <a16:creationId xmlns:a16="http://schemas.microsoft.com/office/drawing/2014/main" id="{944F6B9A-F25A-7AD3-D878-B69A031B8CD0}"/>
              </a:ext>
            </a:extLst>
          </p:cNvPr>
          <p:cNvSpPr>
            <a:spLocks noGrp="1"/>
          </p:cNvSpPr>
          <p:nvPr>
            <p:ph type="ftr" idx="11"/>
          </p:nvPr>
        </p:nvSpPr>
        <p:spPr/>
        <p:txBody>
          <a:bodyPr/>
          <a:lstStyle/>
          <a:p>
            <a:r>
              <a:rPr lang="fr-FR"/>
              <a:t>PEV DHIS2 Mali</a:t>
            </a:r>
          </a:p>
        </p:txBody>
      </p:sp>
      <p:pic>
        <p:nvPicPr>
          <p:cNvPr id="9" name="Google Shape;86;p1">
            <a:extLst>
              <a:ext uri="{FF2B5EF4-FFF2-40B4-BE49-F238E27FC236}">
                <a16:creationId xmlns:a16="http://schemas.microsoft.com/office/drawing/2014/main" id="{C6C4A6F2-3FCB-AFDD-C789-374820D634D9}"/>
              </a:ext>
            </a:extLst>
          </p:cNvPr>
          <p:cNvPicPr preferRelativeResize="0"/>
          <p:nvPr/>
        </p:nvPicPr>
        <p:blipFill>
          <a:blip r:embed="rId3">
            <a:alphaModFix/>
          </a:blip>
          <a:stretch>
            <a:fillRect/>
          </a:stretch>
        </p:blipFill>
        <p:spPr>
          <a:xfrm>
            <a:off x="0" y="0"/>
            <a:ext cx="914400" cy="806824"/>
          </a:xfrm>
          <a:prstGeom prst="rect">
            <a:avLst/>
          </a:prstGeom>
          <a:noFill/>
          <a:ln>
            <a:noFill/>
          </a:ln>
        </p:spPr>
      </p:pic>
      <p:pic>
        <p:nvPicPr>
          <p:cNvPr id="10" name="Google Shape;87;p1">
            <a:extLst>
              <a:ext uri="{FF2B5EF4-FFF2-40B4-BE49-F238E27FC236}">
                <a16:creationId xmlns:a16="http://schemas.microsoft.com/office/drawing/2014/main" id="{C220AD19-5D17-D773-95F8-1C0D1AADEE19}"/>
              </a:ext>
            </a:extLst>
          </p:cNvPr>
          <p:cNvPicPr preferRelativeResize="0"/>
          <p:nvPr/>
        </p:nvPicPr>
        <p:blipFill>
          <a:blip r:embed="rId4">
            <a:alphaModFix/>
          </a:blip>
          <a:stretch>
            <a:fillRect/>
          </a:stretch>
        </p:blipFill>
        <p:spPr>
          <a:xfrm>
            <a:off x="8155942" y="0"/>
            <a:ext cx="986937" cy="654325"/>
          </a:xfrm>
          <a:prstGeom prst="rect">
            <a:avLst/>
          </a:prstGeom>
          <a:noFill/>
          <a:ln>
            <a:noFill/>
          </a:ln>
        </p:spPr>
      </p:pic>
      <p:sp>
        <p:nvSpPr>
          <p:cNvPr id="5" name="Espace réservé de la date 4">
            <a:extLst>
              <a:ext uri="{FF2B5EF4-FFF2-40B4-BE49-F238E27FC236}">
                <a16:creationId xmlns:a16="http://schemas.microsoft.com/office/drawing/2014/main" id="{1492DAF5-7A3D-3C95-A43D-7A3C75585A70}"/>
              </a:ext>
            </a:extLst>
          </p:cNvPr>
          <p:cNvSpPr>
            <a:spLocks noGrp="1"/>
          </p:cNvSpPr>
          <p:nvPr>
            <p:ph type="dt" idx="10"/>
          </p:nvPr>
        </p:nvSpPr>
        <p:spPr/>
        <p:txBody>
          <a:bodyPr/>
          <a:lstStyle/>
          <a:p>
            <a:fld id="{A7BA34F7-9DB9-4F02-83C3-19FAB89F4480}" type="datetime1">
              <a:rPr lang="fr-FR" smtClean="0"/>
              <a:t>08/06/2022</a:t>
            </a:fld>
            <a:endParaRPr lang="fr-FR"/>
          </a:p>
        </p:txBody>
      </p:sp>
      <p:sp>
        <p:nvSpPr>
          <p:cNvPr id="6" name="Espace réservé du numéro de diapositive 5">
            <a:extLst>
              <a:ext uri="{FF2B5EF4-FFF2-40B4-BE49-F238E27FC236}">
                <a16:creationId xmlns:a16="http://schemas.microsoft.com/office/drawing/2014/main" id="{DA5092D6-23F0-8C68-FC87-CD546777D8C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9</a:t>
            </a:fld>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1240</Words>
  <Application>Microsoft Office PowerPoint</Application>
  <PresentationFormat>On-screen Show (4:3)</PresentationFormat>
  <Paragraphs>473</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Trebuchet MS</vt:lpstr>
      <vt:lpstr>Office Theme</vt:lpstr>
      <vt:lpstr>Gestion des données de la vaccination de routine dans le DHIS2 au Mali</vt:lpstr>
      <vt:lpstr>Plan de présentation</vt:lpstr>
      <vt:lpstr> I - Introduction </vt:lpstr>
      <vt:lpstr> II - Objectifs</vt:lpstr>
      <vt:lpstr> III - Méthodologie </vt:lpstr>
      <vt:lpstr> III - Résultats </vt:lpstr>
      <vt:lpstr> III - Résultats (suite) </vt:lpstr>
      <vt:lpstr> III - Résultats (suite) </vt:lpstr>
      <vt:lpstr> III - Résultats (suite) </vt:lpstr>
      <vt:lpstr> IV - Difficultés </vt:lpstr>
      <vt:lpstr> V - Défis </vt:lpstr>
      <vt:lpstr> VI - Perspectives </vt:lpstr>
      <vt:lpstr> VII - 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 des données de la vaccination de routine dans le DHIS2 au Mali</dc:title>
  <dc:creator>Samsoul</dc:creator>
  <cp:lastModifiedBy>Samsoul</cp:lastModifiedBy>
  <cp:revision>6</cp:revision>
  <dcterms:created xsi:type="dcterms:W3CDTF">2022-03-29T14:11:50Z</dcterms:created>
  <dcterms:modified xsi:type="dcterms:W3CDTF">2022-06-08T15:55:22Z</dcterms:modified>
</cp:coreProperties>
</file>